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754" r:id="rId4"/>
  </p:sldMasterIdLst>
  <p:notesMasterIdLst>
    <p:notesMasterId r:id="rId34"/>
  </p:notesMasterIdLst>
  <p:handoutMasterIdLst>
    <p:handoutMasterId r:id="rId35"/>
  </p:handoutMasterIdLst>
  <p:sldIdLst>
    <p:sldId id="785" r:id="rId5"/>
    <p:sldId id="787" r:id="rId6"/>
    <p:sldId id="735" r:id="rId7"/>
    <p:sldId id="738" r:id="rId8"/>
    <p:sldId id="774" r:id="rId9"/>
    <p:sldId id="788" r:id="rId10"/>
    <p:sldId id="789" r:id="rId11"/>
    <p:sldId id="790" r:id="rId12"/>
    <p:sldId id="791" r:id="rId13"/>
    <p:sldId id="755" r:id="rId14"/>
    <p:sldId id="792" r:id="rId15"/>
    <p:sldId id="772" r:id="rId16"/>
    <p:sldId id="764" r:id="rId17"/>
    <p:sldId id="793" r:id="rId18"/>
    <p:sldId id="805" r:id="rId19"/>
    <p:sldId id="780" r:id="rId20"/>
    <p:sldId id="779" r:id="rId21"/>
    <p:sldId id="803" r:id="rId22"/>
    <p:sldId id="712" r:id="rId23"/>
    <p:sldId id="751" r:id="rId24"/>
    <p:sldId id="804" r:id="rId25"/>
    <p:sldId id="765" r:id="rId26"/>
    <p:sldId id="724" r:id="rId27"/>
    <p:sldId id="795" r:id="rId28"/>
    <p:sldId id="796" r:id="rId29"/>
    <p:sldId id="797" r:id="rId30"/>
    <p:sldId id="798" r:id="rId31"/>
    <p:sldId id="801" r:id="rId32"/>
    <p:sldId id="802" r:id="rId3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22E2FDD-D9FD-407C-B20D-7FC854F5722A}">
          <p14:sldIdLst>
            <p14:sldId id="785"/>
            <p14:sldId id="787"/>
            <p14:sldId id="735"/>
          </p14:sldIdLst>
        </p14:section>
        <p14:section name="Journey" id="{3AD75538-93E7-46AD-9D95-A32AF3C8EDAC}">
          <p14:sldIdLst>
            <p14:sldId id="738"/>
            <p14:sldId id="774"/>
            <p14:sldId id="788"/>
          </p14:sldIdLst>
        </p14:section>
        <p14:section name="Extend" id="{5B89658F-EDDA-482C-8F5D-3C0747122F59}">
          <p14:sldIdLst>
            <p14:sldId id="789"/>
            <p14:sldId id="790"/>
            <p14:sldId id="791"/>
            <p14:sldId id="755"/>
            <p14:sldId id="792"/>
            <p14:sldId id="772"/>
            <p14:sldId id="764"/>
          </p14:sldIdLst>
        </p14:section>
        <p14:section name="Connect" id="{A8FF181F-61E0-4444-B9FD-C64ABD35307F}">
          <p14:sldIdLst>
            <p14:sldId id="793"/>
            <p14:sldId id="805"/>
            <p14:sldId id="780"/>
            <p14:sldId id="779"/>
          </p14:sldIdLst>
        </p14:section>
        <p14:section name="Distribution" id="{63A54735-E27F-40E5-B504-4467DF82F56A}">
          <p14:sldIdLst>
            <p14:sldId id="803"/>
            <p14:sldId id="712"/>
            <p14:sldId id="751"/>
          </p14:sldIdLst>
        </p14:section>
        <p14:section name="Resources" id="{339CD99B-EA0D-4277-BA18-9E27AF191526}">
          <p14:sldIdLst>
            <p14:sldId id="804"/>
            <p14:sldId id="765"/>
            <p14:sldId id="724"/>
            <p14:sldId id="795"/>
            <p14:sldId id="796"/>
          </p14:sldIdLst>
        </p14:section>
        <p14:section name="Summary" id="{30B19A6B-E0AA-4873-B77D-7290A4B8FAF4}">
          <p14:sldIdLst>
            <p14:sldId id="797"/>
            <p14:sldId id="798"/>
            <p14:sldId id="801"/>
            <p14:sldId id="80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A22C01"/>
    <a:srgbClr val="3FB74A"/>
    <a:srgbClr val="AAE3A7"/>
    <a:srgbClr val="826251"/>
    <a:srgbClr val="BCB69C"/>
    <a:srgbClr val="BD9DE1"/>
    <a:srgbClr val="0072C6"/>
    <a:srgbClr val="0088EE"/>
    <a:srgbClr val="DC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39" autoAdjust="0"/>
    <p:restoredTop sz="84267" autoAdjust="0"/>
  </p:normalViewPr>
  <p:slideViewPr>
    <p:cSldViewPr snapToGrid="0">
      <p:cViewPr varScale="1">
        <p:scale>
          <a:sx n="67" d="100"/>
          <a:sy n="67" d="100"/>
        </p:scale>
        <p:origin x="496" y="60"/>
      </p:cViewPr>
      <p:guideLst/>
    </p:cSldViewPr>
  </p:slideViewPr>
  <p:notesTextViewPr>
    <p:cViewPr>
      <p:scale>
        <a:sx n="100" d="100"/>
        <a:sy n="100" d="100"/>
      </p:scale>
      <p:origin x="0" y="0"/>
    </p:cViewPr>
  </p:notesTextViewPr>
  <p:sorterViewPr>
    <p:cViewPr>
      <p:scale>
        <a:sx n="80" d="100"/>
        <a:sy n="80" d="100"/>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12/31/2015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12/31/2015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CloudRoadShow</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12/31/2015 3:40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734298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Do.com</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err="1" smtClean="0"/>
              <a:t>Docusign</a:t>
            </a:r>
            <a:endParaRPr lang="en-US" baseline="0" dirty="0" smtClean="0"/>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12/31/2015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6391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this is a busy slide, but the main points are:</a:t>
            </a:r>
          </a:p>
          <a:p>
            <a:pPr marL="171450" indent="-171450">
              <a:buFontTx/>
              <a:buChar char="-"/>
            </a:pPr>
            <a:r>
              <a:rPr lang="en-US" dirty="0" smtClean="0"/>
              <a:t>We have SDKs</a:t>
            </a:r>
            <a:r>
              <a:rPr lang="en-US" baseline="0" dirty="0" smtClean="0"/>
              <a:t> (ADAL and O365 for most major platforms)</a:t>
            </a:r>
          </a:p>
          <a:p>
            <a:pPr marL="171450" indent="-171450">
              <a:buFontTx/>
              <a:buChar char="-"/>
            </a:pPr>
            <a:r>
              <a:rPr lang="en-US" baseline="0" dirty="0" smtClean="0"/>
              <a:t>You don’t need SDKs to leverage Office 365 APIs given they follow standards like </a:t>
            </a:r>
            <a:r>
              <a:rPr lang="en-US" baseline="0" dirty="0" err="1" smtClean="0"/>
              <a:t>Oauth</a:t>
            </a:r>
            <a:r>
              <a:rPr lang="en-US" baseline="0" dirty="0" smtClean="0"/>
              <a:t> and REST</a:t>
            </a:r>
          </a:p>
          <a:p>
            <a:pPr marL="171450" indent="-171450">
              <a:buFontTx/>
              <a:buChar char="-"/>
            </a:pPr>
            <a:r>
              <a:rPr lang="en-US" baseline="0" dirty="0" smtClean="0"/>
              <a:t>We offer a Yeoman Generator for building Add-ins outside of Visual Studio</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12/31/2015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756321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Lifecycle</a:t>
            </a:r>
          </a:p>
          <a:p>
            <a:pPr lvl="1"/>
            <a:r>
              <a:rPr lang="en-US" sz="900" kern="1200" dirty="0" smtClean="0">
                <a:solidFill>
                  <a:schemeClr val="tx1"/>
                </a:solidFill>
                <a:effectLst/>
                <a:latin typeface="Segoe UI Light" pitchFamily="34" charset="0"/>
                <a:ea typeface="+mn-ea"/>
                <a:cs typeface="+mn-cs"/>
              </a:rPr>
              <a:t>Not just the store</a:t>
            </a:r>
          </a:p>
          <a:p>
            <a:pPr lvl="1"/>
            <a:r>
              <a:rPr lang="en-US" sz="900" kern="1200" dirty="0" err="1" smtClean="0">
                <a:solidFill>
                  <a:schemeClr val="tx1"/>
                </a:solidFill>
                <a:effectLst/>
                <a:latin typeface="Segoe UI Light" pitchFamily="34" charset="0"/>
                <a:ea typeface="+mn-ea"/>
                <a:cs typeface="+mn-cs"/>
              </a:rPr>
              <a:t>Momuntem</a:t>
            </a:r>
            <a:r>
              <a:rPr lang="en-US" sz="900" kern="1200" dirty="0" smtClean="0">
                <a:solidFill>
                  <a:schemeClr val="tx1"/>
                </a:solidFill>
                <a:effectLst/>
                <a:latin typeface="Segoe UI Light" pitchFamily="34" charset="0"/>
                <a:ea typeface="+mn-ea"/>
                <a:cs typeface="+mn-cs"/>
              </a:rPr>
              <a:t> has been building store and on-</a:t>
            </a:r>
            <a:r>
              <a:rPr lang="en-US" sz="900" kern="1200" dirty="0" err="1" smtClean="0">
                <a:solidFill>
                  <a:schemeClr val="tx1"/>
                </a:solidFill>
                <a:effectLst/>
                <a:latin typeface="Segoe UI Light" pitchFamily="34" charset="0"/>
                <a:ea typeface="+mn-ea"/>
                <a:cs typeface="+mn-cs"/>
              </a:rPr>
              <a:t>prem</a:t>
            </a:r>
            <a:endParaRPr lang="en-US" sz="9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Store features ; subscriptions</a:t>
            </a:r>
          </a:p>
          <a:p>
            <a:pPr lvl="1"/>
            <a:r>
              <a:rPr lang="en-US" sz="900" kern="1200" dirty="0" smtClean="0">
                <a:solidFill>
                  <a:schemeClr val="tx1"/>
                </a:solidFill>
                <a:effectLst/>
                <a:latin typeface="Segoe UI Light" pitchFamily="34" charset="0"/>
                <a:ea typeface="+mn-ea"/>
                <a:cs typeface="+mn-cs"/>
              </a:rPr>
              <a:t>Business-ready</a:t>
            </a:r>
          </a:p>
          <a:p>
            <a:pPr lvl="1"/>
            <a:r>
              <a:rPr lang="en-US" sz="900" kern="1200" dirty="0" smtClean="0">
                <a:solidFill>
                  <a:schemeClr val="tx1"/>
                </a:solidFill>
                <a:effectLst/>
                <a:latin typeface="Segoe UI Light" pitchFamily="34" charset="0"/>
                <a:ea typeface="+mn-ea"/>
                <a:cs typeface="+mn-cs"/>
              </a:rPr>
              <a:t>Corporate catalog</a:t>
            </a:r>
          </a:p>
          <a:p>
            <a:pPr lvl="1"/>
            <a:r>
              <a:rPr lang="en-US" sz="900" kern="1200" dirty="0" smtClean="0">
                <a:solidFill>
                  <a:schemeClr val="tx1"/>
                </a:solidFill>
                <a:effectLst/>
                <a:latin typeface="Segoe UI Light" pitchFamily="34" charset="0"/>
                <a:ea typeface="+mn-ea"/>
                <a:cs typeface="+mn-cs"/>
              </a:rPr>
              <a:t>Training users to get new experiences</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712792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12/31/2015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4256027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12/31/2015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32436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12/31/2015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97991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12/31/2015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9211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2688">
              <a:defRPr/>
            </a:pPr>
            <a:fld id="{B9C3C9DC-C0A3-4640-9A7A-3DC41095AE2E}" type="slidenum">
              <a:rPr lang="en-US" smtClean="0">
                <a:solidFill>
                  <a:prstClr val="black"/>
                </a:solidFill>
                <a:latin typeface="Calibri" panose="020F0502020204030204"/>
              </a:rPr>
              <a:pPr defTabSz="932688">
                <a:defRPr/>
              </a:pPr>
              <a:t>26</a:t>
            </a:fld>
            <a:endParaRPr lang="en-US">
              <a:solidFill>
                <a:prstClr val="black"/>
              </a:solidFill>
              <a:latin typeface="Calibri" panose="020F0502020204030204"/>
            </a:endParaRPr>
          </a:p>
        </p:txBody>
      </p:sp>
    </p:spTree>
    <p:extLst>
      <p:ext uri="{BB962C8B-B14F-4D97-AF65-F5344CB8AC3E}">
        <p14:creationId xmlns:p14="http://schemas.microsoft.com/office/powerpoint/2010/main" val="1096641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2688">
              <a:defRPr/>
            </a:pPr>
            <a:fld id="{B9C3C9DC-C0A3-4640-9A7A-3DC41095AE2E}" type="slidenum">
              <a:rPr lang="en-US" smtClean="0">
                <a:solidFill>
                  <a:prstClr val="black"/>
                </a:solidFill>
                <a:latin typeface="Calibri" panose="020F0502020204030204"/>
              </a:rPr>
              <a:pPr defTabSz="932688">
                <a:defRPr/>
              </a:pPr>
              <a:t>27</a:t>
            </a:fld>
            <a:endParaRPr lang="en-US">
              <a:solidFill>
                <a:prstClr val="black"/>
              </a:solidFill>
              <a:latin typeface="Calibri" panose="020F0502020204030204"/>
            </a:endParaRPr>
          </a:p>
        </p:txBody>
      </p:sp>
    </p:spTree>
    <p:extLst>
      <p:ext uri="{BB962C8B-B14F-4D97-AF65-F5344CB8AC3E}">
        <p14:creationId xmlns:p14="http://schemas.microsoft.com/office/powerpoint/2010/main" val="528960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12/31/2015 3:40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8007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12/31/2015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043276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p>
          <a:p>
            <a:endParaRPr lang="en-US" dirty="0" smtClean="0"/>
          </a:p>
          <a:p>
            <a:r>
              <a:rPr lang="en-US" baseline="0" dirty="0" smtClean="0"/>
              <a:t>The key to enterprise productivity going forward</a:t>
            </a:r>
          </a:p>
          <a:p>
            <a:r>
              <a:rPr lang="en-US" baseline="0" dirty="0" smtClean="0"/>
              <a:t>Microsoft’s strategic advantage in the Enterprise</a:t>
            </a:r>
          </a:p>
          <a:p>
            <a:r>
              <a:rPr lang="en-US" baseline="0" dirty="0" smtClean="0"/>
              <a:t>Partners and Developers are key to its success</a:t>
            </a:r>
          </a:p>
          <a:p>
            <a:endParaRPr lang="en-US" baseline="0" dirty="0" smtClean="0"/>
          </a:p>
          <a:p>
            <a:endParaRPr lang="en-US" baseline="0"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12/31/2015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365572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BUT WHY SHOULD YOU CARE ABOUT OFFICE DEVELOPMENT???</a:t>
            </a:r>
            <a:endParaRPr lang="en-US" dirty="0" smtClean="0"/>
          </a:p>
          <a:p>
            <a:endParaRPr lang="en-US" dirty="0" smtClean="0"/>
          </a:p>
          <a:p>
            <a:r>
              <a:rPr lang="en-US" dirty="0" smtClean="0"/>
              <a:t>BECAUSE</a:t>
            </a:r>
            <a:r>
              <a:rPr lang="en-US" baseline="0" dirty="0" smtClean="0"/>
              <a:t> THE OPPORTUNITY IS HUGE</a:t>
            </a:r>
            <a:endParaRPr lang="en-US" baseline="0" dirty="0"/>
          </a:p>
          <a:p>
            <a:endParaRPr lang="en-US" baseline="0" dirty="0"/>
          </a:p>
          <a:p>
            <a:r>
              <a:rPr lang="en-US" baseline="0" dirty="0" err="1" smtClean="0"/>
              <a:t>Keypoints</a:t>
            </a:r>
            <a:endParaRPr lang="en-US" baseline="0" dirty="0" smtClean="0"/>
          </a:p>
          <a:p>
            <a:pPr marL="171450" indent="-171450">
              <a:buFontTx/>
              <a:buChar char="-"/>
            </a:pPr>
            <a:r>
              <a:rPr lang="en-US" baseline="0" dirty="0" smtClean="0"/>
              <a:t>NUMEROUS people use Office (1.2B) and spend significant time in Office (2-3 hours daily)</a:t>
            </a:r>
          </a:p>
          <a:p>
            <a:pPr marL="171450" indent="-171450">
              <a:buFontTx/>
              <a:buChar char="-"/>
            </a:pPr>
            <a:r>
              <a:rPr lang="en-US" baseline="0" dirty="0" smtClean="0"/>
              <a:t>Office 365 has collected a staggering amount of data/insights about how/what people work on (470+ PB)</a:t>
            </a:r>
          </a:p>
          <a:p>
            <a:pPr marL="171450" indent="-171450">
              <a:buFontTx/>
              <a:buChar char="-"/>
            </a:pPr>
            <a:r>
              <a:rPr lang="en-US" baseline="0" dirty="0" smtClean="0"/>
              <a:t>We want developers exploit both of these advantages by extending the Office experience that is so popular and tap into the valuable data collected in Office 365</a:t>
            </a:r>
          </a:p>
          <a:p>
            <a:pPr marL="0" indent="0">
              <a:buFontTx/>
              <a:buNone/>
            </a:pPr>
            <a:endParaRPr lang="en-US" baseline="0" dirty="0"/>
          </a:p>
          <a:p>
            <a:pPr marL="0" indent="0">
              <a:buFontTx/>
              <a:buNone/>
            </a:pPr>
            <a:r>
              <a:rPr lang="en-US" baseline="0" dirty="0" smtClean="0"/>
              <a:t>Let’s start by looking at how we are enabling developers to extend the Office experience</a:t>
            </a:r>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848944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8</a:t>
            </a:fld>
            <a:endParaRPr lang="en-US"/>
          </a:p>
        </p:txBody>
      </p:sp>
    </p:spTree>
    <p:extLst>
      <p:ext uri="{BB962C8B-B14F-4D97-AF65-F5344CB8AC3E}">
        <p14:creationId xmlns:p14="http://schemas.microsoft.com/office/powerpoint/2010/main" val="3730628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PPTX - Poll Everywhere</a:t>
            </a:r>
          </a:p>
          <a:p>
            <a:r>
              <a:rPr lang="en-US" dirty="0" smtClean="0"/>
              <a:t>Excel – People Graph</a:t>
            </a:r>
          </a:p>
          <a:p>
            <a:r>
              <a:rPr lang="en-US" dirty="0" smtClean="0"/>
              <a:t>Word</a:t>
            </a:r>
            <a:r>
              <a:rPr lang="en-US" baseline="0" dirty="0" smtClean="0"/>
              <a:t> - </a:t>
            </a:r>
            <a:r>
              <a:rPr lang="en-US" baseline="0" dirty="0" err="1" smtClean="0"/>
              <a:t>Docusign</a:t>
            </a:r>
            <a:endParaRPr lang="en-US" dirty="0" smtClean="0"/>
          </a:p>
          <a:p>
            <a:r>
              <a:rPr lang="en-US" dirty="0" smtClean="0"/>
              <a:t>Outlook - Maps and Boomerang</a:t>
            </a:r>
          </a:p>
          <a:p>
            <a:endParaRPr lang="en-US" dirty="0"/>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12/31/2015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1545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11</a:t>
            </a:fld>
            <a:endParaRPr lang="en-US"/>
          </a:p>
        </p:txBody>
      </p:sp>
    </p:spTree>
    <p:extLst>
      <p:ext uri="{BB962C8B-B14F-4D97-AF65-F5344CB8AC3E}">
        <p14:creationId xmlns:p14="http://schemas.microsoft.com/office/powerpoint/2010/main" val="123591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Demo Tiny Links (uses full-page,</a:t>
            </a:r>
            <a:r>
              <a:rPr lang="en-US" baseline="0" dirty="0" smtClean="0"/>
              <a:t> add-command, and dialog)</a:t>
            </a:r>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12/31/2015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69733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the Office 365 APIs and their ability to provide connectivity</a:t>
            </a:r>
            <a:r>
              <a:rPr lang="en-US" baseline="0" dirty="0" smtClean="0"/>
              <a:t> into key O365 services (mail, calendar, files, notes, </a:t>
            </a:r>
            <a:r>
              <a:rPr lang="en-US" baseline="0" dirty="0" err="1" smtClean="0"/>
              <a:t>etc</a:t>
            </a:r>
            <a:r>
              <a:rPr lang="en-US" baseline="0" dirty="0" smtClean="0"/>
              <a:t>) from stand alone applications</a:t>
            </a:r>
            <a:endParaRPr lang="en-US" dirty="0"/>
          </a:p>
        </p:txBody>
      </p:sp>
      <p:sp>
        <p:nvSpPr>
          <p:cNvPr id="4" name="Date Placeholder 3"/>
          <p:cNvSpPr>
            <a:spLocks noGrp="1"/>
          </p:cNvSpPr>
          <p:nvPr>
            <p:ph type="dt" idx="10"/>
          </p:nvPr>
        </p:nvSpPr>
        <p:spPr/>
        <p:txBody>
          <a:bodyPr/>
          <a:lstStyle/>
          <a:p>
            <a:fld id="{0356D5D5-14BB-4F45-B550-EA87E12B5889}"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16168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69169" y="2077800"/>
            <a:ext cx="6273340" cy="3592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69232" y="2077814"/>
            <a:ext cx="6274896"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black">
          <a:xfrm>
            <a:off x="267613" y="3877276"/>
            <a:ext cx="6274896"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smtClean="0"/>
              <a:t>Speaker Name</a:t>
            </a:r>
          </a:p>
        </p:txBody>
      </p:sp>
      <p:sp>
        <p:nvSpPr>
          <p:cNvPr id="8" name="Freeform 5"/>
          <p:cNvSpPr>
            <a:spLocks noChangeAspect="1" noEditPoints="1"/>
          </p:cNvSpPr>
          <p:nvPr userDrawn="1"/>
        </p:nvSpPr>
        <p:spPr bwMode="black">
          <a:xfrm>
            <a:off x="427870" y="6207972"/>
            <a:ext cx="1622747" cy="358961"/>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285890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410010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275340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268760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defTabSz="914180"/>
            <a:r>
              <a:rPr lang="en-US" sz="784" dirty="0" smtClean="0">
                <a:gradFill>
                  <a:gsLst>
                    <a:gs pos="10359">
                      <a:srgbClr val="262626"/>
                    </a:gs>
                    <a:gs pos="30000">
                      <a:srgbClr val="262626"/>
                    </a:gs>
                  </a:gsLst>
                  <a:lin ang="5400000" scaled="0"/>
                </a:gradFill>
              </a:rPr>
              <a:t>http://dev.office.com/</a:t>
            </a:r>
          </a:p>
        </p:txBody>
      </p:sp>
      <p:sp>
        <p:nvSpPr>
          <p:cNvPr id="5" name="Freeform 4"/>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126900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14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094413" cy="685800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171" y="2369014"/>
            <a:ext cx="5825243" cy="899665"/>
          </a:xfrm>
          <a:noFill/>
        </p:spPr>
        <p:txBody>
          <a:bodyPr/>
          <a:lstStyle>
            <a:lvl1pPr>
              <a:defRPr sz="4704">
                <a:gradFill>
                  <a:gsLst>
                    <a:gs pos="4382">
                      <a:schemeClr val="bg1"/>
                    </a:gs>
                    <a:gs pos="50000">
                      <a:schemeClr val="bg1"/>
                    </a:gs>
                  </a:gsLst>
                  <a:lin ang="5400000" scaled="0"/>
                </a:gradFill>
              </a:defRPr>
            </a:lvl1pPr>
          </a:lstStyle>
          <a:p>
            <a:r>
              <a:rPr lang="en-US" dirty="0" smtClean="0"/>
              <a:t>Click to edit Master title style</a:t>
            </a:r>
            <a:endParaRPr lang="en-US" dirty="0"/>
          </a:p>
        </p:txBody>
      </p:sp>
      <p:sp>
        <p:nvSpPr>
          <p:cNvPr id="5" name="Freeform 4"/>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247234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15:guide id="1" pos="391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5389">
                      <a:srgbClr val="262626"/>
                    </a:gs>
                    <a:gs pos="48000">
                      <a:srgbClr val="262626"/>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rgbClr val="262626"/>
                    </a:gs>
                    <a:gs pos="26000">
                      <a:srgbClr val="262626"/>
                    </a:gs>
                  </a:gsLst>
                  <a:lin ang="5400000" scaled="0"/>
                </a:gradFill>
                <a:latin typeface="+mj-lt"/>
              </a:defRPr>
            </a:lvl1pPr>
          </a:lstStyle>
          <a:p>
            <a:pPr lvl="0"/>
            <a:r>
              <a:rPr lang="en-US" dirty="0" smtClean="0"/>
              <a:t>Speaker Name</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defTabSz="914180"/>
            <a:r>
              <a:rPr lang="en-US" sz="784" dirty="0" smtClean="0">
                <a:gradFill>
                  <a:gsLst>
                    <a:gs pos="4192">
                      <a:srgbClr val="262626"/>
                    </a:gs>
                    <a:gs pos="12000">
                      <a:srgbClr val="262626"/>
                    </a:gs>
                  </a:gsLst>
                  <a:lin ang="5400000" scaled="0"/>
                </a:gradFill>
              </a:rPr>
              <a:t>http://dev.office.com/</a:t>
            </a:r>
          </a:p>
        </p:txBody>
      </p:sp>
      <p:sp>
        <p:nvSpPr>
          <p:cNvPr id="6"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1863805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4110578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1251451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3026652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27870" y="6207972"/>
            <a:ext cx="1622747" cy="358961"/>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7186">
                      <a:schemeClr val="bg1"/>
                    </a:gs>
                    <a:gs pos="2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8982">
                      <a:schemeClr val="bg1"/>
                    </a:gs>
                    <a:gs pos="23000">
                      <a:schemeClr val="bg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0883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2089362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2893734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94608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4059086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vert="horz" wrap="square" lIns="146304" tIns="91440" rIns="146304" bIns="91440" rtlCol="0" anchor="t" anchorCtr="0">
            <a:spAutoFit/>
          </a:bodyPr>
          <a:lstStyle>
            <a:lvl1pPr>
              <a:defRPr lang="en-US" sz="7057" spc="-98" dirty="0">
                <a:gradFill>
                  <a:gsLst>
                    <a:gs pos="100000">
                      <a:schemeClr val="tx1"/>
                    </a:gs>
                    <a:gs pos="0">
                      <a:schemeClr val="tx1"/>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pPr defTabSz="914180"/>
            <a:r>
              <a:rPr lang="en-US" sz="784"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2521385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96108">
                      <a:srgbClr val="262626"/>
                    </a:gs>
                    <a:gs pos="87425">
                      <a:srgbClr val="262626"/>
                    </a:gs>
                  </a:gsLst>
                  <a:lin ang="5400000" scaled="0"/>
                </a:gradFill>
              </a:defRPr>
            </a:lvl1pPr>
          </a:lstStyle>
          <a:p>
            <a:r>
              <a:rPr lang="en-US" dirty="0" smtClean="0"/>
              <a:t>Section title</a:t>
            </a:r>
            <a:endParaRPr lang="en-US" dirty="0"/>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pPr defTabSz="914180"/>
            <a:r>
              <a:rPr lang="en-US" sz="784"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2251837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vert="horz" wrap="square" lIns="146304" tIns="91440" rIns="146304" bIns="91440" rtlCol="0" anchor="t" anchorCtr="0">
            <a:spAutoFit/>
          </a:bodyPr>
          <a:lstStyle>
            <a:lvl1pPr>
              <a:defRPr lang="en-US" sz="7057" spc="-98" dirty="0">
                <a:gradFill>
                  <a:gsLst>
                    <a:gs pos="94012">
                      <a:srgbClr val="262626"/>
                    </a:gs>
                    <a:gs pos="37000">
                      <a:srgbClr val="262626"/>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2917">
                      <a:srgbClr val="262626"/>
                    </a:gs>
                    <a:gs pos="30000">
                      <a:srgbClr val="262626"/>
                    </a:gs>
                  </a:gsLst>
                  <a:lin ang="5400000" scaled="0"/>
                </a:gradFill>
              </a:rPr>
              <a:t>http://dev.office.com/</a:t>
            </a:r>
          </a:p>
        </p:txBody>
      </p:sp>
      <p:sp>
        <p:nvSpPr>
          <p:cNvPr id="4" name="Freeform 3"/>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122880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4371">
                      <a:srgbClr val="262626"/>
                    </a:gs>
                    <a:gs pos="36000">
                      <a:srgbClr val="262626"/>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59555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2917">
                      <a:srgbClr val="262626"/>
                    </a:gs>
                    <a:gs pos="30000">
                      <a:srgbClr val="262626"/>
                    </a:gs>
                  </a:gsLst>
                  <a:lin ang="5400000" scaled="0"/>
                </a:gradFill>
              </a:rPr>
              <a:t>http://dev.office.com/</a:t>
            </a:r>
          </a:p>
        </p:txBody>
      </p:sp>
      <p:sp>
        <p:nvSpPr>
          <p:cNvPr id="3" name="Freeform 2"/>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117801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2917">
                      <a:srgbClr val="FFFFFF"/>
                    </a:gs>
                    <a:gs pos="30000">
                      <a:srgbClr val="FFFFFF"/>
                    </a:gs>
                  </a:gsLst>
                  <a:lin ang="5400000" scaled="0"/>
                </a:gradFill>
              </a:rPr>
              <a:t>http://dev.office.com/</a:t>
            </a:r>
          </a:p>
        </p:txBody>
      </p:sp>
      <p:sp>
        <p:nvSpPr>
          <p:cNvPr id="3" name="Freeform 2"/>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3771842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Box 2"/>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2917">
                      <a:srgbClr val="262626"/>
                    </a:gs>
                    <a:gs pos="30000">
                      <a:srgbClr val="262626"/>
                    </a:gs>
                  </a:gsLst>
                  <a:lin ang="5400000" scaled="0"/>
                </a:gradFill>
              </a:rPr>
              <a:t>http://dev.office.com/</a:t>
            </a:r>
          </a:p>
        </p:txBody>
      </p:sp>
      <p:sp>
        <p:nvSpPr>
          <p:cNvPr id="5"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146687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2917">
                      <a:srgbClr val="FFFFFF"/>
                    </a:gs>
                    <a:gs pos="30000">
                      <a:srgbClr val="FFFFFF"/>
                    </a:gs>
                  </a:gsLst>
                  <a:lin ang="5400000" scaled="0"/>
                </a:gradFill>
              </a:rPr>
              <a:t>http://dev.office.com/</a:t>
            </a:r>
          </a:p>
        </p:txBody>
      </p:sp>
      <p:sp>
        <p:nvSpPr>
          <p:cNvPr id="3" name="Freeform 2"/>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4058838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4192">
                      <a:srgbClr val="262626"/>
                    </a:gs>
                    <a:gs pos="12000">
                      <a:srgbClr val="262626"/>
                    </a:gs>
                  </a:gsLst>
                  <a:lin ang="5400000" scaled="0"/>
                </a:gradFill>
              </a:rPr>
              <a:t>http://dev.office.com/</a:t>
            </a:r>
          </a:p>
        </p:txBody>
      </p:sp>
      <p:sp>
        <p:nvSpPr>
          <p:cNvPr id="3" name="Freeform 2"/>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Tree>
    <p:extLst>
      <p:ext uri="{BB962C8B-B14F-4D97-AF65-F5344CB8AC3E}">
        <p14:creationId xmlns:p14="http://schemas.microsoft.com/office/powerpoint/2010/main" val="282470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2917">
                      <a:srgbClr val="262626"/>
                    </a:gs>
                    <a:gs pos="30000">
                      <a:srgbClr val="262626"/>
                    </a:gs>
                  </a:gsLst>
                  <a:lin ang="5400000" scaled="0"/>
                </a:gradFill>
              </a:rPr>
              <a:t>http://dev.office.com/</a:t>
            </a:r>
          </a:p>
        </p:txBody>
      </p:sp>
      <p:sp>
        <p:nvSpPr>
          <p:cNvPr id="7" name="Freeform 6"/>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117675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rgbClr val="262626"/>
                    </a:gs>
                    <a:gs pos="100000">
                      <a:srgbClr val="262626"/>
                    </a:gs>
                  </a:gsLst>
                  <a:lin ang="5400000" scaled="0"/>
                </a:gradFill>
                <a:cs typeface="Segoe UI" pitchFamily="34" charset="0"/>
              </a:rPr>
              <a:t>© </a:t>
            </a:r>
            <a:r>
              <a:rPr lang="en-US" sz="686" dirty="0" smtClean="0">
                <a:gradFill>
                  <a:gsLst>
                    <a:gs pos="0">
                      <a:srgbClr val="262626"/>
                    </a:gs>
                    <a:gs pos="100000">
                      <a:srgbClr val="262626"/>
                    </a:gs>
                  </a:gsLst>
                  <a:lin ang="5400000" scaled="0"/>
                </a:gradFill>
                <a:cs typeface="Segoe UI" pitchFamily="34" charset="0"/>
              </a:rPr>
              <a:t>2015 </a:t>
            </a:r>
            <a:r>
              <a:rPr lang="en-US" sz="686" dirty="0">
                <a:gradFill>
                  <a:gsLst>
                    <a:gs pos="0">
                      <a:srgbClr val="262626"/>
                    </a:gs>
                    <a:gs pos="100000">
                      <a:srgbClr val="262626"/>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0085" y="3083652"/>
            <a:ext cx="3226289" cy="692057"/>
          </a:xfrm>
          <a:prstGeom prst="rect">
            <a:avLst/>
          </a:prstGeom>
        </p:spPr>
      </p:pic>
    </p:spTree>
    <p:extLst>
      <p:ext uri="{BB962C8B-B14F-4D97-AF65-F5344CB8AC3E}">
        <p14:creationId xmlns:p14="http://schemas.microsoft.com/office/powerpoint/2010/main" val="138964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0087" y="3083652"/>
            <a:ext cx="3226289" cy="692059"/>
          </a:xfrm>
          <a:prstGeom prst="rect">
            <a:avLst/>
          </a:prstGeom>
        </p:spPr>
      </p:pic>
    </p:spTree>
    <p:extLst>
      <p:ext uri="{BB962C8B-B14F-4D97-AF65-F5344CB8AC3E}">
        <p14:creationId xmlns:p14="http://schemas.microsoft.com/office/powerpoint/2010/main" val="2929838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4176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2917">
                      <a:srgbClr val="262626"/>
                    </a:gs>
                    <a:gs pos="30000">
                      <a:srgbClr val="262626"/>
                    </a:gs>
                  </a:gsLst>
                  <a:lin ang="5400000" scaled="0"/>
                </a:gradFill>
              </a:rPr>
              <a:t>http://dev.office.com/</a:t>
            </a:r>
          </a:p>
        </p:txBody>
      </p:sp>
      <p:sp>
        <p:nvSpPr>
          <p:cNvPr id="5"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88973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84462">
                      <a:schemeClr val="bg1"/>
                    </a:gs>
                    <a:gs pos="62000">
                      <a:schemeClr val="bg1"/>
                    </a:gs>
                  </a:gsLst>
                  <a:lin ang="5400000" scaled="0"/>
                </a:gradFill>
              </a:defRPr>
            </a:lvl1pPr>
            <a:lvl2pPr marL="0" indent="0">
              <a:buFontTx/>
              <a:buNone/>
              <a:defRPr sz="1960">
                <a:gradFill>
                  <a:gsLst>
                    <a:gs pos="97211">
                      <a:schemeClr val="bg1"/>
                    </a:gs>
                    <a:gs pos="11000">
                      <a:schemeClr val="bg1"/>
                    </a:gs>
                  </a:gsLst>
                  <a:lin ang="5400000" scaled="0"/>
                </a:gradFill>
              </a:defRPr>
            </a:lvl2pPr>
            <a:lvl3pPr marL="224051" indent="0">
              <a:buNone/>
              <a:defRPr>
                <a:gradFill>
                  <a:gsLst>
                    <a:gs pos="97211">
                      <a:schemeClr val="bg1"/>
                    </a:gs>
                    <a:gs pos="11000">
                      <a:schemeClr val="bg1"/>
                    </a:gs>
                  </a:gsLst>
                  <a:lin ang="5400000" scaled="0"/>
                </a:gradFill>
              </a:defRPr>
            </a:lvl3pPr>
            <a:lvl4pPr marL="448102" indent="0">
              <a:buNone/>
              <a:defRPr>
                <a:gradFill>
                  <a:gsLst>
                    <a:gs pos="97211">
                      <a:schemeClr val="bg1"/>
                    </a:gs>
                    <a:gs pos="11000">
                      <a:schemeClr val="bg1"/>
                    </a:gs>
                  </a:gsLst>
                  <a:lin ang="5400000" scaled="0"/>
                </a:gradFill>
              </a:defRPr>
            </a:lvl4pPr>
            <a:lvl5pPr marL="672153" indent="0">
              <a:buNone/>
              <a:defRPr>
                <a:gradFill>
                  <a:gsLst>
                    <a:gs pos="97211">
                      <a:schemeClr val="bg1"/>
                    </a:gs>
                    <a:gs pos="11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9163">
                      <a:srgbClr val="FFFFFF"/>
                    </a:gs>
                    <a:gs pos="19000">
                      <a:srgbClr val="FFFFFF"/>
                    </a:gs>
                  </a:gsLst>
                  <a:lin ang="5400000" scaled="0"/>
                </a:gradFill>
              </a:rPr>
              <a:t>http://dev.office.com/</a:t>
            </a:r>
          </a:p>
        </p:txBody>
      </p:sp>
      <p:sp>
        <p:nvSpPr>
          <p:cNvPr id="8" name="Freeform 7"/>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127862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2219719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335080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7"/>
            <a:ext cx="11650488" cy="2052030"/>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9163">
                      <a:srgbClr val="FFFFFF"/>
                    </a:gs>
                    <a:gs pos="19000">
                      <a:srgbClr val="FFFFFF"/>
                    </a:gs>
                  </a:gsLst>
                  <a:lin ang="5400000" scaled="0"/>
                </a:gradFill>
              </a:rPr>
              <a:t>http://dev.office.com/</a:t>
            </a:r>
          </a:p>
        </p:txBody>
      </p:sp>
      <p:sp>
        <p:nvSpPr>
          <p:cNvPr id="8" name="Freeform 7"/>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166915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464943" y="6389046"/>
            <a:ext cx="1258940" cy="289699"/>
          </a:xfrm>
          <a:prstGeom prst="rect">
            <a:avLst/>
          </a:prstGeom>
          <a:noFill/>
        </p:spPr>
        <p:txBody>
          <a:bodyPr wrap="none" lIns="143391" tIns="89619" rIns="143391" bIns="89619" rtlCol="0">
            <a:spAutoFit/>
          </a:bodyPr>
          <a:lstStyle/>
          <a:p>
            <a:pPr defTabSz="914180">
              <a:lnSpc>
                <a:spcPct val="90000"/>
              </a:lnSpc>
            </a:pPr>
            <a:r>
              <a:rPr lang="en-US" sz="784"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27869" y="6347996"/>
            <a:ext cx="989743"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Tree>
    <p:extLst>
      <p:ext uri="{BB962C8B-B14F-4D97-AF65-F5344CB8AC3E}">
        <p14:creationId xmlns:p14="http://schemas.microsoft.com/office/powerpoint/2010/main" val="103214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626593822"/>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 id="2147484767" r:id="rId13"/>
    <p:sldLayoutId id="2147484768" r:id="rId14"/>
    <p:sldLayoutId id="2147484769" r:id="rId15"/>
    <p:sldLayoutId id="2147484770" r:id="rId16"/>
    <p:sldLayoutId id="2147484771" r:id="rId17"/>
    <p:sldLayoutId id="2147484772" r:id="rId18"/>
    <p:sldLayoutId id="2147484773" r:id="rId19"/>
    <p:sldLayoutId id="2147484774" r:id="rId20"/>
    <p:sldLayoutId id="2147484775" r:id="rId21"/>
    <p:sldLayoutId id="2147484776" r:id="rId22"/>
    <p:sldLayoutId id="2147484777" r:id="rId23"/>
    <p:sldLayoutId id="2147484778" r:id="rId24"/>
    <p:sldLayoutId id="2147484779" r:id="rId25"/>
    <p:sldLayoutId id="2147484780" r:id="rId26"/>
    <p:sldLayoutId id="2147484781" r:id="rId27"/>
    <p:sldLayoutId id="2147484782" r:id="rId28"/>
    <p:sldLayoutId id="2147484783" r:id="rId29"/>
    <p:sldLayoutId id="2147484784" r:id="rId30"/>
    <p:sldLayoutId id="2147484785" r:id="rId31"/>
    <p:sldLayoutId id="2147484786" r:id="rId32"/>
    <p:sldLayoutId id="2147484787" r:id="rId33"/>
    <p:sldLayoutId id="2147484788" r:id="rId34"/>
    <p:sldLayoutId id="2147484789"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92515">
                <a:srgbClr val="262626"/>
              </a:gs>
              <a:gs pos="0">
                <a:srgbClr val="262626"/>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92515">
                <a:srgbClr val="262626"/>
              </a:gs>
              <a:gs pos="0">
                <a:srgbClr val="262626"/>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92515">
                <a:srgbClr val="262626"/>
              </a:gs>
              <a:gs pos="0">
                <a:srgbClr val="262626"/>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92515">
                <a:srgbClr val="262626"/>
              </a:gs>
              <a:gs pos="0">
                <a:srgbClr val="262626"/>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92515">
                <a:srgbClr val="262626"/>
              </a:gs>
              <a:gs pos="0">
                <a:srgbClr val="262626"/>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8.emf"/><Relationship Id="rId12"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29.png"/><Relationship Id="rId10" Type="http://schemas.openxmlformats.org/officeDocument/2006/relationships/image" Target="../media/image32.png"/><Relationship Id="rId4" Type="http://schemas.openxmlformats.org/officeDocument/2006/relationships/image" Target="../media/image23.pn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9.emf"/></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emf"/><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hyperlink" Target="http://dev.office.com/training"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46.emf"/><Relationship Id="rId4" Type="http://schemas.openxmlformats.org/officeDocument/2006/relationships/image" Target="../media/image45.emf"/></Relationships>
</file>

<file path=ppt/slides/_rels/slide2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48.emf"/><Relationship Id="rId11" Type="http://schemas.openxmlformats.org/officeDocument/2006/relationships/image" Target="../media/image50.png"/><Relationship Id="rId5" Type="http://schemas.openxmlformats.org/officeDocument/2006/relationships/image" Target="../media/image47.emf"/><Relationship Id="rId10" Type="http://schemas.openxmlformats.org/officeDocument/2006/relationships/image" Target="../media/image49.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0" name="Group 299"/>
          <p:cNvGrpSpPr/>
          <p:nvPr/>
        </p:nvGrpSpPr>
        <p:grpSpPr>
          <a:xfrm>
            <a:off x="5542074" y="1228976"/>
            <a:ext cx="4924383" cy="4129327"/>
            <a:chOff x="5654676" y="1252538"/>
            <a:chExt cx="5024436" cy="4213226"/>
          </a:xfrm>
        </p:grpSpPr>
        <p:grpSp>
          <p:nvGrpSpPr>
            <p:cNvPr id="297" name="Group 296"/>
            <p:cNvGrpSpPr/>
            <p:nvPr/>
          </p:nvGrpSpPr>
          <p:grpSpPr>
            <a:xfrm>
              <a:off x="9685338" y="2705101"/>
              <a:ext cx="993774" cy="1214438"/>
              <a:chOff x="9685338" y="2705101"/>
              <a:chExt cx="993774" cy="1214438"/>
            </a:xfrm>
          </p:grpSpPr>
          <p:sp>
            <p:nvSpPr>
              <p:cNvPr id="264"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65"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66"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67"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68"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69"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70"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71"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grpSp>
        <p:grpSp>
          <p:nvGrpSpPr>
            <p:cNvPr id="296" name="Group 295"/>
            <p:cNvGrpSpPr/>
            <p:nvPr/>
          </p:nvGrpSpPr>
          <p:grpSpPr>
            <a:xfrm>
              <a:off x="6997700" y="1252538"/>
              <a:ext cx="2908300" cy="1195388"/>
              <a:chOff x="6997700" y="1252538"/>
              <a:chExt cx="2908300" cy="1195388"/>
            </a:xfrm>
          </p:grpSpPr>
          <p:sp>
            <p:nvSpPr>
              <p:cNvPr id="252"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53"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54"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55"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56"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57"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58"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59"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60"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61"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62"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63"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72"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73"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74"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75"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grpSp>
        <p:grpSp>
          <p:nvGrpSpPr>
            <p:cNvPr id="298" name="Group 297"/>
            <p:cNvGrpSpPr/>
            <p:nvPr/>
          </p:nvGrpSpPr>
          <p:grpSpPr>
            <a:xfrm>
              <a:off x="5654676" y="2908301"/>
              <a:ext cx="681036" cy="809625"/>
              <a:chOff x="5654676" y="2908301"/>
              <a:chExt cx="681036" cy="809625"/>
            </a:xfrm>
          </p:grpSpPr>
          <p:sp>
            <p:nvSpPr>
              <p:cNvPr id="276"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77"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78"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79"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grpSp>
        <p:grpSp>
          <p:nvGrpSpPr>
            <p:cNvPr id="299" name="Group 298"/>
            <p:cNvGrpSpPr/>
            <p:nvPr/>
          </p:nvGrpSpPr>
          <p:grpSpPr>
            <a:xfrm>
              <a:off x="6481763" y="4656138"/>
              <a:ext cx="1308100" cy="809626"/>
              <a:chOff x="6481763" y="4656138"/>
              <a:chExt cx="1308100" cy="809626"/>
            </a:xfrm>
          </p:grpSpPr>
          <p:sp>
            <p:nvSpPr>
              <p:cNvPr id="280"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81"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82"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83"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84"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85"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86"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87"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grpSp>
      </p:grpSp>
      <p:sp>
        <p:nvSpPr>
          <p:cNvPr id="171" name="Freeform 5" hidden="1"/>
          <p:cNvSpPr>
            <a:spLocks noEditPoints="1"/>
          </p:cNvSpPr>
          <p:nvPr/>
        </p:nvSpPr>
        <p:spPr bwMode="auto">
          <a:xfrm>
            <a:off x="5974609" y="2255862"/>
            <a:ext cx="4798358" cy="4328480"/>
          </a:xfrm>
          <a:custGeom>
            <a:avLst/>
            <a:gdLst>
              <a:gd name="T0" fmla="*/ 182 w 266"/>
              <a:gd name="T1" fmla="*/ 112 h 240"/>
              <a:gd name="T2" fmla="*/ 204 w 266"/>
              <a:gd name="T3" fmla="*/ 105 h 240"/>
              <a:gd name="T4" fmla="*/ 173 w 266"/>
              <a:gd name="T5" fmla="*/ 72 h 240"/>
              <a:gd name="T6" fmla="*/ 163 w 266"/>
              <a:gd name="T7" fmla="*/ 70 h 240"/>
              <a:gd name="T8" fmla="*/ 166 w 266"/>
              <a:gd name="T9" fmla="*/ 50 h 240"/>
              <a:gd name="T10" fmla="*/ 167 w 266"/>
              <a:gd name="T11" fmla="*/ 43 h 240"/>
              <a:gd name="T12" fmla="*/ 166 w 266"/>
              <a:gd name="T13" fmla="*/ 30 h 240"/>
              <a:gd name="T14" fmla="*/ 156 w 266"/>
              <a:gd name="T15" fmla="*/ 0 h 240"/>
              <a:gd name="T16" fmla="*/ 30 w 266"/>
              <a:gd name="T17" fmla="*/ 84 h 240"/>
              <a:gd name="T18" fmla="*/ 80 w 266"/>
              <a:gd name="T19" fmla="*/ 94 h 240"/>
              <a:gd name="T20" fmla="*/ 71 w 266"/>
              <a:gd name="T21" fmla="*/ 107 h 240"/>
              <a:gd name="T22" fmla="*/ 114 w 266"/>
              <a:gd name="T23" fmla="*/ 112 h 240"/>
              <a:gd name="T24" fmla="*/ 0 w 266"/>
              <a:gd name="T25" fmla="*/ 131 h 240"/>
              <a:gd name="T26" fmla="*/ 10 w 266"/>
              <a:gd name="T27" fmla="*/ 139 h 240"/>
              <a:gd name="T28" fmla="*/ 113 w 266"/>
              <a:gd name="T29" fmla="*/ 123 h 240"/>
              <a:gd name="T30" fmla="*/ 114 w 266"/>
              <a:gd name="T31" fmla="*/ 124 h 240"/>
              <a:gd name="T32" fmla="*/ 115 w 266"/>
              <a:gd name="T33" fmla="*/ 126 h 240"/>
              <a:gd name="T34" fmla="*/ 118 w 266"/>
              <a:gd name="T35" fmla="*/ 127 h 240"/>
              <a:gd name="T36" fmla="*/ 117 w 266"/>
              <a:gd name="T37" fmla="*/ 128 h 240"/>
              <a:gd name="T38" fmla="*/ 114 w 266"/>
              <a:gd name="T39" fmla="*/ 139 h 240"/>
              <a:gd name="T40" fmla="*/ 114 w 266"/>
              <a:gd name="T41" fmla="*/ 141 h 240"/>
              <a:gd name="T42" fmla="*/ 116 w 266"/>
              <a:gd name="T43" fmla="*/ 142 h 240"/>
              <a:gd name="T44" fmla="*/ 120 w 266"/>
              <a:gd name="T45" fmla="*/ 143 h 240"/>
              <a:gd name="T46" fmla="*/ 122 w 266"/>
              <a:gd name="T47" fmla="*/ 155 h 240"/>
              <a:gd name="T48" fmla="*/ 123 w 266"/>
              <a:gd name="T49" fmla="*/ 162 h 240"/>
              <a:gd name="T50" fmla="*/ 110 w 266"/>
              <a:gd name="T51" fmla="*/ 173 h 240"/>
              <a:gd name="T52" fmla="*/ 110 w 266"/>
              <a:gd name="T53" fmla="*/ 174 h 240"/>
              <a:gd name="T54" fmla="*/ 111 w 266"/>
              <a:gd name="T55" fmla="*/ 175 h 240"/>
              <a:gd name="T56" fmla="*/ 112 w 266"/>
              <a:gd name="T57" fmla="*/ 177 h 240"/>
              <a:gd name="T58" fmla="*/ 114 w 266"/>
              <a:gd name="T59" fmla="*/ 178 h 240"/>
              <a:gd name="T60" fmla="*/ 116 w 266"/>
              <a:gd name="T61" fmla="*/ 178 h 240"/>
              <a:gd name="T62" fmla="*/ 122 w 266"/>
              <a:gd name="T63" fmla="*/ 179 h 240"/>
              <a:gd name="T64" fmla="*/ 123 w 266"/>
              <a:gd name="T65" fmla="*/ 235 h 240"/>
              <a:gd name="T66" fmla="*/ 141 w 266"/>
              <a:gd name="T67" fmla="*/ 229 h 240"/>
              <a:gd name="T68" fmla="*/ 154 w 266"/>
              <a:gd name="T69" fmla="*/ 229 h 240"/>
              <a:gd name="T70" fmla="*/ 171 w 266"/>
              <a:gd name="T71" fmla="*/ 235 h 240"/>
              <a:gd name="T72" fmla="*/ 173 w 266"/>
              <a:gd name="T73" fmla="*/ 179 h 240"/>
              <a:gd name="T74" fmla="*/ 179 w 266"/>
              <a:gd name="T75" fmla="*/ 178 h 240"/>
              <a:gd name="T76" fmla="*/ 181 w 266"/>
              <a:gd name="T77" fmla="*/ 178 h 240"/>
              <a:gd name="T78" fmla="*/ 183 w 266"/>
              <a:gd name="T79" fmla="*/ 177 h 240"/>
              <a:gd name="T80" fmla="*/ 184 w 266"/>
              <a:gd name="T81" fmla="*/ 175 h 240"/>
              <a:gd name="T82" fmla="*/ 185 w 266"/>
              <a:gd name="T83" fmla="*/ 174 h 240"/>
              <a:gd name="T84" fmla="*/ 185 w 266"/>
              <a:gd name="T85" fmla="*/ 173 h 240"/>
              <a:gd name="T86" fmla="*/ 172 w 266"/>
              <a:gd name="T87" fmla="*/ 162 h 240"/>
              <a:gd name="T88" fmla="*/ 173 w 266"/>
              <a:gd name="T89" fmla="*/ 155 h 240"/>
              <a:gd name="T90" fmla="*/ 175 w 266"/>
              <a:gd name="T91" fmla="*/ 143 h 240"/>
              <a:gd name="T92" fmla="*/ 179 w 266"/>
              <a:gd name="T93" fmla="*/ 142 h 240"/>
              <a:gd name="T94" fmla="*/ 181 w 266"/>
              <a:gd name="T95" fmla="*/ 141 h 240"/>
              <a:gd name="T96" fmla="*/ 182 w 266"/>
              <a:gd name="T97" fmla="*/ 139 h 240"/>
              <a:gd name="T98" fmla="*/ 175 w 266"/>
              <a:gd name="T99" fmla="*/ 128 h 240"/>
              <a:gd name="T100" fmla="*/ 179 w 266"/>
              <a:gd name="T101" fmla="*/ 127 h 240"/>
              <a:gd name="T102" fmla="*/ 181 w 266"/>
              <a:gd name="T103" fmla="*/ 125 h 240"/>
              <a:gd name="T104" fmla="*/ 182 w 266"/>
              <a:gd name="T105" fmla="*/ 124 h 240"/>
              <a:gd name="T106" fmla="*/ 257 w 266"/>
              <a:gd name="T107" fmla="*/ 139 h 240"/>
              <a:gd name="T108" fmla="*/ 266 w 266"/>
              <a:gd name="T109" fmla="*/ 131 h 240"/>
              <a:gd name="T110" fmla="*/ 143 w 266"/>
              <a:gd name="T111" fmla="*/ 220 h 240"/>
              <a:gd name="T112" fmla="*/ 143 w 266"/>
              <a:gd name="T113" fmla="*/ 179 h 240"/>
              <a:gd name="T114" fmla="*/ 152 w 266"/>
              <a:gd name="T115" fmla="*/ 17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240">
                <a:moveTo>
                  <a:pt x="247" y="112"/>
                </a:moveTo>
                <a:cubicBezTo>
                  <a:pt x="182" y="112"/>
                  <a:pt x="182" y="112"/>
                  <a:pt x="182" y="112"/>
                </a:cubicBezTo>
                <a:cubicBezTo>
                  <a:pt x="182" y="112"/>
                  <a:pt x="182" y="112"/>
                  <a:pt x="182" y="112"/>
                </a:cubicBezTo>
                <a:cubicBezTo>
                  <a:pt x="201" y="112"/>
                  <a:pt x="201" y="112"/>
                  <a:pt x="201" y="112"/>
                </a:cubicBezTo>
                <a:cubicBezTo>
                  <a:pt x="201" y="112"/>
                  <a:pt x="202" y="112"/>
                  <a:pt x="202" y="111"/>
                </a:cubicBezTo>
                <a:cubicBezTo>
                  <a:pt x="204" y="109"/>
                  <a:pt x="205" y="107"/>
                  <a:pt x="204" y="105"/>
                </a:cubicBezTo>
                <a:cubicBezTo>
                  <a:pt x="204" y="101"/>
                  <a:pt x="202" y="96"/>
                  <a:pt x="197" y="91"/>
                </a:cubicBezTo>
                <a:cubicBezTo>
                  <a:pt x="189" y="83"/>
                  <a:pt x="177" y="71"/>
                  <a:pt x="174" y="72"/>
                </a:cubicBezTo>
                <a:cubicBezTo>
                  <a:pt x="174" y="72"/>
                  <a:pt x="173" y="72"/>
                  <a:pt x="173" y="72"/>
                </a:cubicBezTo>
                <a:cubicBezTo>
                  <a:pt x="172" y="72"/>
                  <a:pt x="171" y="71"/>
                  <a:pt x="170" y="71"/>
                </a:cubicBezTo>
                <a:cubicBezTo>
                  <a:pt x="167" y="71"/>
                  <a:pt x="167" y="71"/>
                  <a:pt x="167" y="71"/>
                </a:cubicBezTo>
                <a:cubicBezTo>
                  <a:pt x="163" y="70"/>
                  <a:pt x="163" y="70"/>
                  <a:pt x="163" y="70"/>
                </a:cubicBezTo>
                <a:cubicBezTo>
                  <a:pt x="163" y="55"/>
                  <a:pt x="163" y="55"/>
                  <a:pt x="163" y="55"/>
                </a:cubicBezTo>
                <a:cubicBezTo>
                  <a:pt x="164" y="53"/>
                  <a:pt x="165" y="52"/>
                  <a:pt x="165" y="50"/>
                </a:cubicBezTo>
                <a:cubicBezTo>
                  <a:pt x="166" y="50"/>
                  <a:pt x="166" y="50"/>
                  <a:pt x="166" y="50"/>
                </a:cubicBezTo>
                <a:cubicBezTo>
                  <a:pt x="166" y="50"/>
                  <a:pt x="167" y="50"/>
                  <a:pt x="167" y="49"/>
                </a:cubicBezTo>
                <a:cubicBezTo>
                  <a:pt x="168" y="44"/>
                  <a:pt x="168" y="44"/>
                  <a:pt x="168" y="44"/>
                </a:cubicBezTo>
                <a:cubicBezTo>
                  <a:pt x="168" y="44"/>
                  <a:pt x="168" y="43"/>
                  <a:pt x="167" y="43"/>
                </a:cubicBezTo>
                <a:cubicBezTo>
                  <a:pt x="167" y="43"/>
                  <a:pt x="167" y="43"/>
                  <a:pt x="167" y="43"/>
                </a:cubicBezTo>
                <a:cubicBezTo>
                  <a:pt x="167" y="43"/>
                  <a:pt x="166" y="43"/>
                  <a:pt x="166" y="43"/>
                </a:cubicBezTo>
                <a:cubicBezTo>
                  <a:pt x="167" y="38"/>
                  <a:pt x="168" y="34"/>
                  <a:pt x="166" y="30"/>
                </a:cubicBezTo>
                <a:cubicBezTo>
                  <a:pt x="166" y="28"/>
                  <a:pt x="165" y="25"/>
                  <a:pt x="163" y="23"/>
                </a:cubicBezTo>
                <a:cubicBezTo>
                  <a:pt x="163" y="5"/>
                  <a:pt x="163" y="5"/>
                  <a:pt x="163" y="5"/>
                </a:cubicBezTo>
                <a:cubicBezTo>
                  <a:pt x="163" y="3"/>
                  <a:pt x="160" y="0"/>
                  <a:pt x="156" y="0"/>
                </a:cubicBezTo>
                <a:cubicBezTo>
                  <a:pt x="37" y="0"/>
                  <a:pt x="37" y="0"/>
                  <a:pt x="37" y="0"/>
                </a:cubicBezTo>
                <a:cubicBezTo>
                  <a:pt x="33" y="0"/>
                  <a:pt x="30" y="3"/>
                  <a:pt x="30" y="5"/>
                </a:cubicBezTo>
                <a:cubicBezTo>
                  <a:pt x="30" y="84"/>
                  <a:pt x="30" y="84"/>
                  <a:pt x="30" y="84"/>
                </a:cubicBezTo>
                <a:cubicBezTo>
                  <a:pt x="30" y="87"/>
                  <a:pt x="33" y="90"/>
                  <a:pt x="37" y="90"/>
                </a:cubicBezTo>
                <a:cubicBezTo>
                  <a:pt x="80" y="90"/>
                  <a:pt x="80" y="90"/>
                  <a:pt x="80" y="90"/>
                </a:cubicBezTo>
                <a:cubicBezTo>
                  <a:pt x="80" y="94"/>
                  <a:pt x="80" y="94"/>
                  <a:pt x="80" y="94"/>
                </a:cubicBezTo>
                <a:cubicBezTo>
                  <a:pt x="80" y="104"/>
                  <a:pt x="80" y="104"/>
                  <a:pt x="80" y="104"/>
                </a:cubicBezTo>
                <a:cubicBezTo>
                  <a:pt x="74" y="104"/>
                  <a:pt x="74" y="104"/>
                  <a:pt x="74" y="104"/>
                </a:cubicBezTo>
                <a:cubicBezTo>
                  <a:pt x="72" y="104"/>
                  <a:pt x="71" y="105"/>
                  <a:pt x="71" y="107"/>
                </a:cubicBezTo>
                <a:cubicBezTo>
                  <a:pt x="71" y="112"/>
                  <a:pt x="71" y="112"/>
                  <a:pt x="71" y="112"/>
                </a:cubicBezTo>
                <a:cubicBezTo>
                  <a:pt x="94" y="112"/>
                  <a:pt x="94" y="112"/>
                  <a:pt x="94" y="112"/>
                </a:cubicBezTo>
                <a:cubicBezTo>
                  <a:pt x="114" y="112"/>
                  <a:pt x="114" y="112"/>
                  <a:pt x="114" y="112"/>
                </a:cubicBezTo>
                <a:cubicBezTo>
                  <a:pt x="114" y="112"/>
                  <a:pt x="114" y="112"/>
                  <a:pt x="114" y="112"/>
                </a:cubicBezTo>
                <a:cubicBezTo>
                  <a:pt x="20" y="112"/>
                  <a:pt x="20" y="112"/>
                  <a:pt x="20" y="112"/>
                </a:cubicBezTo>
                <a:cubicBezTo>
                  <a:pt x="9" y="112"/>
                  <a:pt x="0" y="120"/>
                  <a:pt x="0" y="131"/>
                </a:cubicBezTo>
                <a:cubicBezTo>
                  <a:pt x="0" y="224"/>
                  <a:pt x="0" y="224"/>
                  <a:pt x="0" y="224"/>
                </a:cubicBezTo>
                <a:cubicBezTo>
                  <a:pt x="10" y="224"/>
                  <a:pt x="10" y="224"/>
                  <a:pt x="10" y="224"/>
                </a:cubicBezTo>
                <a:cubicBezTo>
                  <a:pt x="10" y="139"/>
                  <a:pt x="10" y="139"/>
                  <a:pt x="10" y="139"/>
                </a:cubicBezTo>
                <a:cubicBezTo>
                  <a:pt x="10" y="130"/>
                  <a:pt x="19" y="122"/>
                  <a:pt x="29" y="122"/>
                </a:cubicBezTo>
                <a:cubicBezTo>
                  <a:pt x="113" y="122"/>
                  <a:pt x="113" y="122"/>
                  <a:pt x="113" y="122"/>
                </a:cubicBezTo>
                <a:cubicBezTo>
                  <a:pt x="113" y="122"/>
                  <a:pt x="113" y="123"/>
                  <a:pt x="113" y="123"/>
                </a:cubicBezTo>
                <a:cubicBezTo>
                  <a:pt x="113" y="123"/>
                  <a:pt x="113" y="123"/>
                  <a:pt x="114" y="124"/>
                </a:cubicBezTo>
                <a:cubicBezTo>
                  <a:pt x="114" y="124"/>
                  <a:pt x="114" y="124"/>
                  <a:pt x="114" y="124"/>
                </a:cubicBezTo>
                <a:cubicBezTo>
                  <a:pt x="114" y="124"/>
                  <a:pt x="114" y="124"/>
                  <a:pt x="114" y="124"/>
                </a:cubicBezTo>
                <a:cubicBezTo>
                  <a:pt x="114" y="124"/>
                  <a:pt x="114" y="125"/>
                  <a:pt x="115" y="125"/>
                </a:cubicBezTo>
                <a:cubicBezTo>
                  <a:pt x="115" y="125"/>
                  <a:pt x="115" y="125"/>
                  <a:pt x="115" y="126"/>
                </a:cubicBezTo>
                <a:cubicBezTo>
                  <a:pt x="115" y="126"/>
                  <a:pt x="115" y="126"/>
                  <a:pt x="115" y="126"/>
                </a:cubicBezTo>
                <a:cubicBezTo>
                  <a:pt x="115" y="126"/>
                  <a:pt x="116" y="126"/>
                  <a:pt x="116" y="127"/>
                </a:cubicBezTo>
                <a:cubicBezTo>
                  <a:pt x="116" y="127"/>
                  <a:pt x="116" y="127"/>
                  <a:pt x="116" y="127"/>
                </a:cubicBezTo>
                <a:cubicBezTo>
                  <a:pt x="117" y="127"/>
                  <a:pt x="117" y="127"/>
                  <a:pt x="118" y="127"/>
                </a:cubicBezTo>
                <a:cubicBezTo>
                  <a:pt x="118" y="127"/>
                  <a:pt x="118" y="128"/>
                  <a:pt x="118" y="128"/>
                </a:cubicBezTo>
                <a:cubicBezTo>
                  <a:pt x="119" y="128"/>
                  <a:pt x="119" y="128"/>
                  <a:pt x="120" y="128"/>
                </a:cubicBezTo>
                <a:cubicBezTo>
                  <a:pt x="119" y="128"/>
                  <a:pt x="118" y="128"/>
                  <a:pt x="117" y="128"/>
                </a:cubicBezTo>
                <a:cubicBezTo>
                  <a:pt x="115" y="129"/>
                  <a:pt x="113" y="131"/>
                  <a:pt x="113" y="133"/>
                </a:cubicBezTo>
                <a:cubicBezTo>
                  <a:pt x="113" y="138"/>
                  <a:pt x="113" y="138"/>
                  <a:pt x="113" y="138"/>
                </a:cubicBezTo>
                <a:cubicBezTo>
                  <a:pt x="113" y="138"/>
                  <a:pt x="113" y="139"/>
                  <a:pt x="114" y="139"/>
                </a:cubicBezTo>
                <a:cubicBezTo>
                  <a:pt x="113" y="139"/>
                  <a:pt x="113" y="139"/>
                  <a:pt x="113" y="139"/>
                </a:cubicBezTo>
                <a:cubicBezTo>
                  <a:pt x="114" y="139"/>
                  <a:pt x="114" y="140"/>
                  <a:pt x="114" y="140"/>
                </a:cubicBezTo>
                <a:cubicBezTo>
                  <a:pt x="114" y="140"/>
                  <a:pt x="114" y="141"/>
                  <a:pt x="114" y="141"/>
                </a:cubicBezTo>
                <a:cubicBezTo>
                  <a:pt x="114" y="141"/>
                  <a:pt x="115" y="141"/>
                  <a:pt x="115" y="141"/>
                </a:cubicBezTo>
                <a:cubicBezTo>
                  <a:pt x="115" y="141"/>
                  <a:pt x="115" y="142"/>
                  <a:pt x="116" y="142"/>
                </a:cubicBezTo>
                <a:cubicBezTo>
                  <a:pt x="116" y="142"/>
                  <a:pt x="116" y="142"/>
                  <a:pt x="116" y="142"/>
                </a:cubicBezTo>
                <a:cubicBezTo>
                  <a:pt x="117" y="143"/>
                  <a:pt x="117" y="143"/>
                  <a:pt x="118" y="143"/>
                </a:cubicBezTo>
                <a:cubicBezTo>
                  <a:pt x="118" y="143"/>
                  <a:pt x="118" y="143"/>
                  <a:pt x="118" y="143"/>
                </a:cubicBezTo>
                <a:cubicBezTo>
                  <a:pt x="119" y="143"/>
                  <a:pt x="119" y="143"/>
                  <a:pt x="120" y="143"/>
                </a:cubicBezTo>
                <a:cubicBezTo>
                  <a:pt x="122" y="143"/>
                  <a:pt x="122" y="143"/>
                  <a:pt x="122" y="143"/>
                </a:cubicBezTo>
                <a:cubicBezTo>
                  <a:pt x="122" y="155"/>
                  <a:pt x="122" y="155"/>
                  <a:pt x="122" y="155"/>
                </a:cubicBezTo>
                <a:cubicBezTo>
                  <a:pt x="122" y="155"/>
                  <a:pt x="122" y="155"/>
                  <a:pt x="122" y="155"/>
                </a:cubicBezTo>
                <a:cubicBezTo>
                  <a:pt x="122" y="156"/>
                  <a:pt x="122" y="156"/>
                  <a:pt x="122" y="157"/>
                </a:cubicBezTo>
                <a:cubicBezTo>
                  <a:pt x="122" y="159"/>
                  <a:pt x="122" y="160"/>
                  <a:pt x="123" y="161"/>
                </a:cubicBezTo>
                <a:cubicBezTo>
                  <a:pt x="123" y="162"/>
                  <a:pt x="123" y="162"/>
                  <a:pt x="123" y="162"/>
                </a:cubicBezTo>
                <a:cubicBezTo>
                  <a:pt x="118" y="162"/>
                  <a:pt x="118" y="162"/>
                  <a:pt x="118" y="162"/>
                </a:cubicBezTo>
                <a:cubicBezTo>
                  <a:pt x="114" y="162"/>
                  <a:pt x="110" y="165"/>
                  <a:pt x="110" y="167"/>
                </a:cubicBezTo>
                <a:cubicBezTo>
                  <a:pt x="110" y="173"/>
                  <a:pt x="110" y="173"/>
                  <a:pt x="110" y="173"/>
                </a:cubicBezTo>
                <a:cubicBezTo>
                  <a:pt x="110" y="174"/>
                  <a:pt x="110" y="174"/>
                  <a:pt x="110" y="174"/>
                </a:cubicBezTo>
                <a:cubicBezTo>
                  <a:pt x="110" y="174"/>
                  <a:pt x="110" y="174"/>
                  <a:pt x="110" y="174"/>
                </a:cubicBezTo>
                <a:cubicBezTo>
                  <a:pt x="110" y="174"/>
                  <a:pt x="110" y="174"/>
                  <a:pt x="110" y="174"/>
                </a:cubicBezTo>
                <a:cubicBezTo>
                  <a:pt x="110" y="174"/>
                  <a:pt x="110" y="174"/>
                  <a:pt x="110" y="175"/>
                </a:cubicBezTo>
                <a:cubicBezTo>
                  <a:pt x="110" y="175"/>
                  <a:pt x="111" y="175"/>
                  <a:pt x="111" y="175"/>
                </a:cubicBezTo>
                <a:cubicBezTo>
                  <a:pt x="111" y="175"/>
                  <a:pt x="111" y="175"/>
                  <a:pt x="111" y="175"/>
                </a:cubicBezTo>
                <a:cubicBezTo>
                  <a:pt x="111" y="176"/>
                  <a:pt x="111" y="176"/>
                  <a:pt x="111" y="176"/>
                </a:cubicBezTo>
                <a:cubicBezTo>
                  <a:pt x="111" y="176"/>
                  <a:pt x="111" y="176"/>
                  <a:pt x="112" y="176"/>
                </a:cubicBezTo>
                <a:cubicBezTo>
                  <a:pt x="112" y="176"/>
                  <a:pt x="112" y="177"/>
                  <a:pt x="112" y="177"/>
                </a:cubicBezTo>
                <a:cubicBezTo>
                  <a:pt x="112" y="177"/>
                  <a:pt x="112" y="177"/>
                  <a:pt x="113" y="177"/>
                </a:cubicBezTo>
                <a:cubicBezTo>
                  <a:pt x="113" y="177"/>
                  <a:pt x="113" y="177"/>
                  <a:pt x="113" y="177"/>
                </a:cubicBezTo>
                <a:cubicBezTo>
                  <a:pt x="113" y="178"/>
                  <a:pt x="114" y="178"/>
                  <a:pt x="114" y="178"/>
                </a:cubicBezTo>
                <a:cubicBezTo>
                  <a:pt x="114" y="178"/>
                  <a:pt x="114" y="178"/>
                  <a:pt x="115" y="178"/>
                </a:cubicBezTo>
                <a:cubicBezTo>
                  <a:pt x="115" y="178"/>
                  <a:pt x="115" y="178"/>
                  <a:pt x="115" y="178"/>
                </a:cubicBezTo>
                <a:cubicBezTo>
                  <a:pt x="115" y="178"/>
                  <a:pt x="116" y="178"/>
                  <a:pt x="116" y="178"/>
                </a:cubicBezTo>
                <a:cubicBezTo>
                  <a:pt x="116" y="178"/>
                  <a:pt x="116" y="178"/>
                  <a:pt x="117" y="178"/>
                </a:cubicBezTo>
                <a:cubicBezTo>
                  <a:pt x="117" y="178"/>
                  <a:pt x="118" y="179"/>
                  <a:pt x="118" y="179"/>
                </a:cubicBezTo>
                <a:cubicBezTo>
                  <a:pt x="122" y="179"/>
                  <a:pt x="122" y="179"/>
                  <a:pt x="122" y="179"/>
                </a:cubicBezTo>
                <a:cubicBezTo>
                  <a:pt x="122" y="229"/>
                  <a:pt x="122" y="229"/>
                  <a:pt x="122" y="229"/>
                </a:cubicBezTo>
                <a:cubicBezTo>
                  <a:pt x="122" y="230"/>
                  <a:pt x="123" y="232"/>
                  <a:pt x="123" y="233"/>
                </a:cubicBezTo>
                <a:cubicBezTo>
                  <a:pt x="123" y="234"/>
                  <a:pt x="123" y="234"/>
                  <a:pt x="123" y="235"/>
                </a:cubicBezTo>
                <a:cubicBezTo>
                  <a:pt x="123" y="238"/>
                  <a:pt x="125" y="240"/>
                  <a:pt x="128" y="240"/>
                </a:cubicBezTo>
                <a:cubicBezTo>
                  <a:pt x="130" y="240"/>
                  <a:pt x="132" y="239"/>
                  <a:pt x="133" y="238"/>
                </a:cubicBezTo>
                <a:cubicBezTo>
                  <a:pt x="138" y="237"/>
                  <a:pt x="141" y="233"/>
                  <a:pt x="141" y="229"/>
                </a:cubicBezTo>
                <a:cubicBezTo>
                  <a:pt x="141" y="224"/>
                  <a:pt x="141" y="224"/>
                  <a:pt x="141" y="224"/>
                </a:cubicBezTo>
                <a:cubicBezTo>
                  <a:pt x="154" y="224"/>
                  <a:pt x="154" y="224"/>
                  <a:pt x="154" y="224"/>
                </a:cubicBezTo>
                <a:cubicBezTo>
                  <a:pt x="154" y="229"/>
                  <a:pt x="154" y="229"/>
                  <a:pt x="154" y="229"/>
                </a:cubicBezTo>
                <a:cubicBezTo>
                  <a:pt x="154" y="233"/>
                  <a:pt x="157" y="236"/>
                  <a:pt x="161" y="237"/>
                </a:cubicBezTo>
                <a:cubicBezTo>
                  <a:pt x="162" y="239"/>
                  <a:pt x="164" y="240"/>
                  <a:pt x="166" y="240"/>
                </a:cubicBezTo>
                <a:cubicBezTo>
                  <a:pt x="169" y="240"/>
                  <a:pt x="171" y="238"/>
                  <a:pt x="171" y="235"/>
                </a:cubicBezTo>
                <a:cubicBezTo>
                  <a:pt x="171" y="234"/>
                  <a:pt x="171" y="234"/>
                  <a:pt x="171" y="234"/>
                </a:cubicBezTo>
                <a:cubicBezTo>
                  <a:pt x="172" y="233"/>
                  <a:pt x="173" y="231"/>
                  <a:pt x="173" y="229"/>
                </a:cubicBezTo>
                <a:cubicBezTo>
                  <a:pt x="173" y="179"/>
                  <a:pt x="173" y="179"/>
                  <a:pt x="173" y="179"/>
                </a:cubicBezTo>
                <a:cubicBezTo>
                  <a:pt x="177" y="179"/>
                  <a:pt x="177" y="179"/>
                  <a:pt x="177" y="179"/>
                </a:cubicBezTo>
                <a:cubicBezTo>
                  <a:pt x="177" y="179"/>
                  <a:pt x="178" y="178"/>
                  <a:pt x="179" y="178"/>
                </a:cubicBezTo>
                <a:cubicBezTo>
                  <a:pt x="179" y="178"/>
                  <a:pt x="179" y="178"/>
                  <a:pt x="179" y="178"/>
                </a:cubicBezTo>
                <a:cubicBezTo>
                  <a:pt x="179" y="178"/>
                  <a:pt x="180" y="178"/>
                  <a:pt x="180" y="178"/>
                </a:cubicBezTo>
                <a:cubicBezTo>
                  <a:pt x="180" y="178"/>
                  <a:pt x="180" y="178"/>
                  <a:pt x="181" y="178"/>
                </a:cubicBezTo>
                <a:cubicBezTo>
                  <a:pt x="181" y="178"/>
                  <a:pt x="181" y="178"/>
                  <a:pt x="181" y="178"/>
                </a:cubicBezTo>
                <a:cubicBezTo>
                  <a:pt x="181" y="178"/>
                  <a:pt x="182" y="178"/>
                  <a:pt x="182" y="177"/>
                </a:cubicBezTo>
                <a:cubicBezTo>
                  <a:pt x="182" y="177"/>
                  <a:pt x="182" y="177"/>
                  <a:pt x="182" y="177"/>
                </a:cubicBezTo>
                <a:cubicBezTo>
                  <a:pt x="183" y="177"/>
                  <a:pt x="183" y="177"/>
                  <a:pt x="183" y="177"/>
                </a:cubicBezTo>
                <a:cubicBezTo>
                  <a:pt x="183" y="177"/>
                  <a:pt x="183" y="176"/>
                  <a:pt x="183" y="176"/>
                </a:cubicBezTo>
                <a:cubicBezTo>
                  <a:pt x="184" y="176"/>
                  <a:pt x="184" y="176"/>
                  <a:pt x="184" y="176"/>
                </a:cubicBezTo>
                <a:cubicBezTo>
                  <a:pt x="184" y="176"/>
                  <a:pt x="184" y="176"/>
                  <a:pt x="184" y="175"/>
                </a:cubicBezTo>
                <a:cubicBezTo>
                  <a:pt x="184" y="175"/>
                  <a:pt x="184" y="175"/>
                  <a:pt x="184" y="175"/>
                </a:cubicBezTo>
                <a:cubicBezTo>
                  <a:pt x="184" y="175"/>
                  <a:pt x="185" y="175"/>
                  <a:pt x="185" y="175"/>
                </a:cubicBezTo>
                <a:cubicBezTo>
                  <a:pt x="185" y="174"/>
                  <a:pt x="185" y="174"/>
                  <a:pt x="185" y="174"/>
                </a:cubicBezTo>
                <a:cubicBezTo>
                  <a:pt x="185" y="174"/>
                  <a:pt x="185" y="174"/>
                  <a:pt x="185" y="174"/>
                </a:cubicBezTo>
                <a:cubicBezTo>
                  <a:pt x="185" y="174"/>
                  <a:pt x="185" y="174"/>
                  <a:pt x="185" y="174"/>
                </a:cubicBezTo>
                <a:cubicBezTo>
                  <a:pt x="185" y="174"/>
                  <a:pt x="185" y="174"/>
                  <a:pt x="185" y="173"/>
                </a:cubicBezTo>
                <a:cubicBezTo>
                  <a:pt x="185" y="167"/>
                  <a:pt x="185" y="167"/>
                  <a:pt x="185" y="167"/>
                </a:cubicBezTo>
                <a:cubicBezTo>
                  <a:pt x="185" y="165"/>
                  <a:pt x="181" y="162"/>
                  <a:pt x="177" y="162"/>
                </a:cubicBezTo>
                <a:cubicBezTo>
                  <a:pt x="172" y="162"/>
                  <a:pt x="172" y="162"/>
                  <a:pt x="172" y="162"/>
                </a:cubicBezTo>
                <a:cubicBezTo>
                  <a:pt x="172" y="162"/>
                  <a:pt x="172" y="162"/>
                  <a:pt x="171" y="161"/>
                </a:cubicBezTo>
                <a:cubicBezTo>
                  <a:pt x="173" y="160"/>
                  <a:pt x="173" y="159"/>
                  <a:pt x="173" y="157"/>
                </a:cubicBezTo>
                <a:cubicBezTo>
                  <a:pt x="173" y="156"/>
                  <a:pt x="173" y="155"/>
                  <a:pt x="173" y="155"/>
                </a:cubicBezTo>
                <a:cubicBezTo>
                  <a:pt x="174" y="155"/>
                  <a:pt x="174" y="155"/>
                  <a:pt x="174" y="155"/>
                </a:cubicBezTo>
                <a:cubicBezTo>
                  <a:pt x="174" y="143"/>
                  <a:pt x="174" y="143"/>
                  <a:pt x="174" y="143"/>
                </a:cubicBezTo>
                <a:cubicBezTo>
                  <a:pt x="175" y="143"/>
                  <a:pt x="175" y="143"/>
                  <a:pt x="175" y="143"/>
                </a:cubicBezTo>
                <a:cubicBezTo>
                  <a:pt x="176" y="143"/>
                  <a:pt x="177" y="143"/>
                  <a:pt x="177" y="143"/>
                </a:cubicBezTo>
                <a:cubicBezTo>
                  <a:pt x="177" y="143"/>
                  <a:pt x="178" y="143"/>
                  <a:pt x="178" y="143"/>
                </a:cubicBezTo>
                <a:cubicBezTo>
                  <a:pt x="178" y="143"/>
                  <a:pt x="179" y="143"/>
                  <a:pt x="179" y="142"/>
                </a:cubicBezTo>
                <a:cubicBezTo>
                  <a:pt x="179" y="142"/>
                  <a:pt x="180" y="142"/>
                  <a:pt x="180" y="142"/>
                </a:cubicBezTo>
                <a:cubicBezTo>
                  <a:pt x="180" y="142"/>
                  <a:pt x="180" y="141"/>
                  <a:pt x="181" y="141"/>
                </a:cubicBezTo>
                <a:cubicBezTo>
                  <a:pt x="181" y="141"/>
                  <a:pt x="181" y="141"/>
                  <a:pt x="181" y="141"/>
                </a:cubicBezTo>
                <a:cubicBezTo>
                  <a:pt x="181" y="141"/>
                  <a:pt x="182" y="140"/>
                  <a:pt x="182" y="140"/>
                </a:cubicBezTo>
                <a:cubicBezTo>
                  <a:pt x="182" y="140"/>
                  <a:pt x="182" y="139"/>
                  <a:pt x="182" y="139"/>
                </a:cubicBezTo>
                <a:cubicBezTo>
                  <a:pt x="182" y="139"/>
                  <a:pt x="182" y="139"/>
                  <a:pt x="182" y="139"/>
                </a:cubicBezTo>
                <a:cubicBezTo>
                  <a:pt x="182" y="139"/>
                  <a:pt x="182" y="138"/>
                  <a:pt x="182" y="138"/>
                </a:cubicBezTo>
                <a:cubicBezTo>
                  <a:pt x="182" y="133"/>
                  <a:pt x="182" y="133"/>
                  <a:pt x="182" y="133"/>
                </a:cubicBezTo>
                <a:cubicBezTo>
                  <a:pt x="182" y="130"/>
                  <a:pt x="179" y="128"/>
                  <a:pt x="175" y="128"/>
                </a:cubicBezTo>
                <a:cubicBezTo>
                  <a:pt x="176" y="128"/>
                  <a:pt x="177" y="128"/>
                  <a:pt x="177" y="128"/>
                </a:cubicBezTo>
                <a:cubicBezTo>
                  <a:pt x="177" y="128"/>
                  <a:pt x="177" y="127"/>
                  <a:pt x="178" y="127"/>
                </a:cubicBezTo>
                <a:cubicBezTo>
                  <a:pt x="178" y="127"/>
                  <a:pt x="179" y="127"/>
                  <a:pt x="179" y="127"/>
                </a:cubicBezTo>
                <a:cubicBezTo>
                  <a:pt x="179" y="127"/>
                  <a:pt x="179" y="127"/>
                  <a:pt x="179" y="127"/>
                </a:cubicBezTo>
                <a:cubicBezTo>
                  <a:pt x="180" y="126"/>
                  <a:pt x="180" y="126"/>
                  <a:pt x="181" y="126"/>
                </a:cubicBezTo>
                <a:cubicBezTo>
                  <a:pt x="181" y="125"/>
                  <a:pt x="181" y="125"/>
                  <a:pt x="181" y="125"/>
                </a:cubicBezTo>
                <a:cubicBezTo>
                  <a:pt x="181" y="125"/>
                  <a:pt x="182" y="124"/>
                  <a:pt x="182" y="124"/>
                </a:cubicBezTo>
                <a:cubicBezTo>
                  <a:pt x="182" y="124"/>
                  <a:pt x="182" y="124"/>
                  <a:pt x="182" y="124"/>
                </a:cubicBezTo>
                <a:cubicBezTo>
                  <a:pt x="182" y="124"/>
                  <a:pt x="182" y="124"/>
                  <a:pt x="182" y="124"/>
                </a:cubicBezTo>
                <a:cubicBezTo>
                  <a:pt x="182" y="123"/>
                  <a:pt x="182" y="123"/>
                  <a:pt x="182" y="122"/>
                </a:cubicBezTo>
                <a:cubicBezTo>
                  <a:pt x="238" y="122"/>
                  <a:pt x="238" y="122"/>
                  <a:pt x="238" y="122"/>
                </a:cubicBezTo>
                <a:cubicBezTo>
                  <a:pt x="248" y="122"/>
                  <a:pt x="257" y="130"/>
                  <a:pt x="257" y="139"/>
                </a:cubicBezTo>
                <a:cubicBezTo>
                  <a:pt x="257" y="224"/>
                  <a:pt x="257" y="224"/>
                  <a:pt x="257" y="224"/>
                </a:cubicBezTo>
                <a:cubicBezTo>
                  <a:pt x="266" y="224"/>
                  <a:pt x="266" y="224"/>
                  <a:pt x="266" y="224"/>
                </a:cubicBezTo>
                <a:cubicBezTo>
                  <a:pt x="266" y="131"/>
                  <a:pt x="266" y="131"/>
                  <a:pt x="266" y="131"/>
                </a:cubicBezTo>
                <a:cubicBezTo>
                  <a:pt x="266" y="120"/>
                  <a:pt x="258" y="112"/>
                  <a:pt x="247" y="112"/>
                </a:cubicBezTo>
                <a:close/>
                <a:moveTo>
                  <a:pt x="143" y="179"/>
                </a:moveTo>
                <a:cubicBezTo>
                  <a:pt x="143" y="220"/>
                  <a:pt x="143" y="220"/>
                  <a:pt x="143" y="220"/>
                </a:cubicBezTo>
                <a:cubicBezTo>
                  <a:pt x="141" y="220"/>
                  <a:pt x="141" y="220"/>
                  <a:pt x="141" y="220"/>
                </a:cubicBezTo>
                <a:cubicBezTo>
                  <a:pt x="141" y="179"/>
                  <a:pt x="141" y="179"/>
                  <a:pt x="141" y="179"/>
                </a:cubicBezTo>
                <a:lnTo>
                  <a:pt x="143" y="179"/>
                </a:lnTo>
                <a:close/>
                <a:moveTo>
                  <a:pt x="154" y="220"/>
                </a:moveTo>
                <a:cubicBezTo>
                  <a:pt x="152" y="220"/>
                  <a:pt x="152" y="220"/>
                  <a:pt x="152" y="220"/>
                </a:cubicBezTo>
                <a:cubicBezTo>
                  <a:pt x="152" y="179"/>
                  <a:pt x="152" y="179"/>
                  <a:pt x="152" y="179"/>
                </a:cubicBezTo>
                <a:cubicBezTo>
                  <a:pt x="154" y="179"/>
                  <a:pt x="154" y="179"/>
                  <a:pt x="154" y="179"/>
                </a:cubicBezTo>
                <a:lnTo>
                  <a:pt x="154" y="220"/>
                </a:lnTo>
                <a:close/>
              </a:path>
            </a:pathLst>
          </a:custGeom>
          <a:solidFill>
            <a:srgbClr val="4291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grpSp>
        <p:nvGrpSpPr>
          <p:cNvPr id="301" name="Group 300"/>
          <p:cNvGrpSpPr/>
          <p:nvPr/>
        </p:nvGrpSpPr>
        <p:grpSpPr>
          <a:xfrm>
            <a:off x="5847515" y="2094050"/>
            <a:ext cx="4818407" cy="4309809"/>
            <a:chOff x="5966324" y="2135188"/>
            <a:chExt cx="4916306" cy="4397375"/>
          </a:xfrm>
        </p:grpSpPr>
        <p:grpSp>
          <p:nvGrpSpPr>
            <p:cNvPr id="295" name="Group 294"/>
            <p:cNvGrpSpPr/>
            <p:nvPr/>
          </p:nvGrpSpPr>
          <p:grpSpPr>
            <a:xfrm>
              <a:off x="5966324" y="4167004"/>
              <a:ext cx="4916306" cy="2303514"/>
              <a:chOff x="5966324" y="4167004"/>
              <a:chExt cx="4916306" cy="2303514"/>
            </a:xfrm>
          </p:grpSpPr>
          <p:sp>
            <p:nvSpPr>
              <p:cNvPr id="288"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90"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9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sp>
          <p:nvSpPr>
            <p:cNvPr id="190"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191"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192"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193"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194"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195"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196"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197"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198"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199"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00"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01"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02"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03"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04"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05"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06"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07"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0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1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1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1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1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1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1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1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1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1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1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2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2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2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2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2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2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2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2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2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2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3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3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3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3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3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3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3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3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3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3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4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4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4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4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4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4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4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4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4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4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5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25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grpSp>
      <p:sp>
        <p:nvSpPr>
          <p:cNvPr id="5" name="Text Placeholder 4"/>
          <p:cNvSpPr>
            <a:spLocks noGrp="1"/>
          </p:cNvSpPr>
          <p:nvPr>
            <p:ph type="body" sz="quarter" idx="12"/>
          </p:nvPr>
        </p:nvSpPr>
        <p:spPr/>
        <p:txBody>
          <a:bodyPr/>
          <a:lstStyle/>
          <a:p>
            <a:endParaRPr lang="en-US" dirty="0"/>
          </a:p>
        </p:txBody>
      </p:sp>
      <p:sp>
        <p:nvSpPr>
          <p:cNvPr id="4" name="Title 3"/>
          <p:cNvSpPr>
            <a:spLocks noGrp="1"/>
          </p:cNvSpPr>
          <p:nvPr>
            <p:ph type="title"/>
          </p:nvPr>
        </p:nvSpPr>
        <p:spPr/>
        <p:txBody>
          <a:bodyPr/>
          <a:lstStyle/>
          <a:p>
            <a:r>
              <a:rPr lang="en-US" dirty="0" smtClean="0"/>
              <a:t>Office 365</a:t>
            </a:r>
            <a:br>
              <a:rPr lang="en-US" dirty="0" smtClean="0"/>
            </a:br>
            <a:r>
              <a:rPr lang="en-US" dirty="0" smtClean="0"/>
              <a:t>development</a:t>
            </a:r>
            <a:endParaRPr lang="en-US" dirty="0"/>
          </a:p>
        </p:txBody>
      </p:sp>
    </p:spTree>
    <p:extLst>
      <p:ext uri="{BB962C8B-B14F-4D97-AF65-F5344CB8AC3E}">
        <p14:creationId xmlns:p14="http://schemas.microsoft.com/office/powerpoint/2010/main" val="382910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grpSp>
        <p:nvGrpSpPr>
          <p:cNvPr id="3" name="Group 2"/>
          <p:cNvGrpSpPr/>
          <p:nvPr/>
        </p:nvGrpSpPr>
        <p:grpSpPr>
          <a:xfrm>
            <a:off x="5419455" y="2786837"/>
            <a:ext cx="6042028" cy="3686645"/>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smtClean="0">
                    <a:solidFill>
                      <a:srgbClr val="505050"/>
                    </a:solidFill>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smtClean="0">
                    <a:solidFill>
                      <a:srgbClr val="505050"/>
                    </a:solidFill>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smtClean="0">
                    <a:solidFill>
                      <a:srgbClr val="505050"/>
                    </a:solidFill>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smtClean="0">
                <a:solidFill>
                  <a:srgbClr val="505050"/>
                </a:solidFill>
              </a:endParaRPr>
            </a:p>
          </p:txBody>
        </p:sp>
      </p:grpSp>
      <p:grpSp>
        <p:nvGrpSpPr>
          <p:cNvPr id="54" name="Group 53"/>
          <p:cNvGrpSpPr/>
          <p:nvPr/>
        </p:nvGrpSpPr>
        <p:grpSpPr>
          <a:xfrm>
            <a:off x="9977240" y="167118"/>
            <a:ext cx="2002036" cy="287338"/>
            <a:chOff x="2440124" y="6593453"/>
            <a:chExt cx="2968244" cy="287338"/>
          </a:xfrm>
        </p:grpSpPr>
        <p:sp>
          <p:nvSpPr>
            <p:cNvPr id="55" name="TextBox 54"/>
            <p:cNvSpPr txBox="1"/>
            <p:nvPr/>
          </p:nvSpPr>
          <p:spPr>
            <a:xfrm>
              <a:off x="2440124" y="6593453"/>
              <a:ext cx="2968244"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Extend with </a:t>
              </a:r>
              <a:r>
                <a:rPr lang="en-US" sz="1400" dirty="0" smtClean="0">
                  <a:gradFill>
                    <a:gsLst>
                      <a:gs pos="8367">
                        <a:schemeClr val="tx1"/>
                      </a:gs>
                      <a:gs pos="31000">
                        <a:schemeClr val="tx1"/>
                      </a:gs>
                    </a:gsLst>
                    <a:lin ang="5400000" scaled="0"/>
                  </a:gradFill>
                </a:rPr>
                <a:t>add-ins</a:t>
              </a:r>
              <a:endParaRPr lang="en-US" sz="1400" dirty="0">
                <a:gradFill>
                  <a:gsLst>
                    <a:gs pos="8367">
                      <a:schemeClr val="tx1"/>
                    </a:gs>
                    <a:gs pos="31000">
                      <a:schemeClr val="tx1"/>
                    </a:gs>
                  </a:gsLst>
                  <a:lin ang="5400000" scaled="0"/>
                </a:gradFill>
              </a:endParaRPr>
            </a:p>
          </p:txBody>
        </p:sp>
        <p:sp>
          <p:nvSpPr>
            <p:cNvPr id="56" name="Freeform 5"/>
            <p:cNvSpPr>
              <a:spLocks/>
            </p:cNvSpPr>
            <p:nvPr/>
          </p:nvSpPr>
          <p:spPr bwMode="auto">
            <a:xfrm>
              <a:off x="2520033"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gradFill>
                  <a:gsLst>
                    <a:gs pos="8367">
                      <a:schemeClr val="tx1"/>
                    </a:gs>
                    <a:gs pos="31000">
                      <a:schemeClr val="tx1"/>
                    </a:gs>
                  </a:gsLst>
                  <a:lin ang="5400000" scaled="0"/>
                </a:gradFill>
              </a:endParaRPr>
            </a:p>
          </p:txBody>
        </p:sp>
      </p:grpSp>
    </p:spTree>
    <p:extLst>
      <p:ext uri="{BB962C8B-B14F-4D97-AF65-F5344CB8AC3E}">
        <p14:creationId xmlns:p14="http://schemas.microsoft.com/office/powerpoint/2010/main" val="80694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28"/>
          <p:cNvSpPr>
            <a:spLocks noChangeAspect="1"/>
          </p:cNvSpPr>
          <p:nvPr/>
        </p:nvSpPr>
        <p:spPr bwMode="black">
          <a:xfrm>
            <a:off x="9078641" y="1644492"/>
            <a:ext cx="2953318" cy="163145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2005" y="1556569"/>
            <a:ext cx="3734131" cy="3734131"/>
          </a:xfrm>
          <a:prstGeom prst="rect">
            <a:avLst/>
          </a:prstGeom>
          <a:ln>
            <a:solidFill>
              <a:srgbClr val="0072C6"/>
            </a:solidFill>
          </a:ln>
        </p:spPr>
      </p:pic>
      <p:sp>
        <p:nvSpPr>
          <p:cNvPr id="2" name="Title 1"/>
          <p:cNvSpPr>
            <a:spLocks noGrp="1"/>
          </p:cNvSpPr>
          <p:nvPr>
            <p:ph type="title"/>
          </p:nvPr>
        </p:nvSpPr>
        <p:spPr/>
        <p:txBody>
          <a:bodyPr/>
          <a:lstStyle/>
          <a:p>
            <a:r>
              <a:rPr lang="en-US" dirty="0" smtClean="0">
                <a:gradFill>
                  <a:gsLst>
                    <a:gs pos="26496">
                      <a:schemeClr val="tx1"/>
                    </a:gs>
                    <a:gs pos="44000">
                      <a:schemeClr val="tx1"/>
                    </a:gs>
                  </a:gsLst>
                </a:gradFill>
              </a:rPr>
              <a:t>SharePoint add-ins</a:t>
            </a:r>
            <a:endParaRPr lang="en-US" dirty="0">
              <a:gradFill>
                <a:gsLst>
                  <a:gs pos="26496">
                    <a:schemeClr val="tx1"/>
                  </a:gs>
                  <a:gs pos="44000">
                    <a:schemeClr val="tx1"/>
                  </a:gs>
                </a:gsLst>
              </a:gradFill>
            </a:endParaRPr>
          </a:p>
        </p:txBody>
      </p:sp>
      <p:sp>
        <p:nvSpPr>
          <p:cNvPr id="4" name="Text Placeholder 3"/>
          <p:cNvSpPr>
            <a:spLocks noGrp="1"/>
          </p:cNvSpPr>
          <p:nvPr>
            <p:ph type="body" sz="quarter" idx="10"/>
          </p:nvPr>
        </p:nvSpPr>
        <p:spPr>
          <a:xfrm>
            <a:off x="269169" y="1289656"/>
            <a:ext cx="4948840" cy="4248855"/>
          </a:xfrm>
        </p:spPr>
        <p:txBody>
          <a:bodyPr/>
          <a:lstStyle/>
          <a:p>
            <a:pPr>
              <a:spcBef>
                <a:spcPts val="2500"/>
              </a:spcBef>
            </a:pPr>
            <a:r>
              <a:rPr lang="en-US" sz="2800" dirty="0" smtClean="0">
                <a:gradFill>
                  <a:gsLst>
                    <a:gs pos="26496">
                      <a:schemeClr val="tx1"/>
                    </a:gs>
                    <a:gs pos="44000">
                      <a:schemeClr val="tx1"/>
                    </a:gs>
                  </a:gsLst>
                  <a:lin ang="5400000" scaled="0"/>
                </a:gradFill>
              </a:rPr>
              <a:t>Logic decoupled </a:t>
            </a:r>
            <a:r>
              <a:rPr lang="en-US" sz="2800" dirty="0">
                <a:gradFill>
                  <a:gsLst>
                    <a:gs pos="26496">
                      <a:schemeClr val="tx1"/>
                    </a:gs>
                    <a:gs pos="44000">
                      <a:schemeClr val="tx1"/>
                    </a:gs>
                  </a:gsLst>
                  <a:lin ang="5400000" scaled="0"/>
                </a:gradFill>
              </a:rPr>
              <a:t/>
            </a:r>
            <a:br>
              <a:rPr lang="en-US" sz="2800" dirty="0">
                <a:gradFill>
                  <a:gsLst>
                    <a:gs pos="26496">
                      <a:schemeClr val="tx1"/>
                    </a:gs>
                    <a:gs pos="44000">
                      <a:schemeClr val="tx1"/>
                    </a:gs>
                  </a:gsLst>
                  <a:lin ang="5400000" scaled="0"/>
                </a:gradFill>
              </a:rPr>
            </a:br>
            <a:r>
              <a:rPr lang="en-US" sz="2800" dirty="0" smtClean="0">
                <a:gradFill>
                  <a:gsLst>
                    <a:gs pos="26496">
                      <a:schemeClr val="tx1"/>
                    </a:gs>
                    <a:gs pos="44000">
                      <a:schemeClr val="tx1"/>
                    </a:gs>
                  </a:gsLst>
                  <a:lin ang="5400000" scaled="0"/>
                </a:gradFill>
              </a:rPr>
              <a:t>from SharePoint</a:t>
            </a:r>
          </a:p>
          <a:p>
            <a:pPr>
              <a:spcBef>
                <a:spcPts val="2500"/>
              </a:spcBef>
            </a:pPr>
            <a:r>
              <a:rPr lang="en-US" sz="2800" dirty="0">
                <a:gradFill>
                  <a:gsLst>
                    <a:gs pos="26496">
                      <a:schemeClr val="tx1"/>
                    </a:gs>
                    <a:gs pos="44000">
                      <a:schemeClr val="tx1"/>
                    </a:gs>
                  </a:gsLst>
                  <a:lin ang="5400000" scaled="0"/>
                </a:gradFill>
              </a:rPr>
              <a:t>Communicates with SharePoint via rich APIs (REST or CSOM</a:t>
            </a:r>
            <a:r>
              <a:rPr lang="en-US" sz="2800" dirty="0" smtClean="0">
                <a:gradFill>
                  <a:gsLst>
                    <a:gs pos="26496">
                      <a:schemeClr val="tx1"/>
                    </a:gs>
                    <a:gs pos="44000">
                      <a:schemeClr val="tx1"/>
                    </a:gs>
                  </a:gsLst>
                  <a:lin ang="5400000" scaled="0"/>
                </a:gradFill>
              </a:rPr>
              <a:t>)</a:t>
            </a:r>
          </a:p>
          <a:p>
            <a:pPr>
              <a:spcBef>
                <a:spcPts val="2500"/>
              </a:spcBef>
            </a:pPr>
            <a:r>
              <a:rPr lang="en-US" sz="2800" dirty="0" smtClean="0">
                <a:gradFill>
                  <a:gsLst>
                    <a:gs pos="26496">
                      <a:schemeClr val="tx1"/>
                    </a:gs>
                    <a:gs pos="44000">
                      <a:schemeClr val="tx1"/>
                    </a:gs>
                  </a:gsLst>
                  <a:lin ang="5400000" scaled="0"/>
                </a:gradFill>
              </a:rPr>
              <a:t>Built and hosted with </a:t>
            </a:r>
            <a:br>
              <a:rPr lang="en-US" sz="2800" dirty="0" smtClean="0">
                <a:gradFill>
                  <a:gsLst>
                    <a:gs pos="26496">
                      <a:schemeClr val="tx1"/>
                    </a:gs>
                    <a:gs pos="44000">
                      <a:schemeClr val="tx1"/>
                    </a:gs>
                  </a:gsLst>
                  <a:lin ang="5400000" scaled="0"/>
                </a:gradFill>
              </a:rPr>
            </a:br>
            <a:r>
              <a:rPr lang="en-US" sz="2800" dirty="0" smtClean="0">
                <a:gradFill>
                  <a:gsLst>
                    <a:gs pos="26496">
                      <a:schemeClr val="tx1"/>
                    </a:gs>
                    <a:gs pos="44000">
                      <a:schemeClr val="tx1"/>
                    </a:gs>
                  </a:gsLst>
                  <a:lin ang="5400000" scaled="0"/>
                </a:gradFill>
              </a:rPr>
              <a:t>any web platform</a:t>
            </a:r>
          </a:p>
          <a:p>
            <a:pPr>
              <a:spcBef>
                <a:spcPts val="2500"/>
              </a:spcBef>
            </a:pPr>
            <a:r>
              <a:rPr lang="en-US" sz="2800" dirty="0" smtClean="0">
                <a:gradFill>
                  <a:gsLst>
                    <a:gs pos="26496">
                      <a:schemeClr val="tx1"/>
                    </a:gs>
                    <a:gs pos="44000">
                      <a:schemeClr val="tx1"/>
                    </a:gs>
                  </a:gsLst>
                  <a:lin ang="5400000" scaled="0"/>
                </a:gradFill>
              </a:rPr>
              <a:t>Granular permission model powered by OAuth</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347" y="1547019"/>
            <a:ext cx="3734131" cy="3734131"/>
          </a:xfrm>
          <a:prstGeom prst="rect">
            <a:avLst/>
          </a:prstGeom>
          <a:ln>
            <a:solidFill>
              <a:srgbClr val="0072C6"/>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5474" y="4235564"/>
            <a:ext cx="881266" cy="881266"/>
          </a:xfrm>
          <a:prstGeom prst="rect">
            <a:avLst/>
          </a:prstGeom>
        </p:spPr>
      </p:pic>
      <p:sp>
        <p:nvSpPr>
          <p:cNvPr id="5" name="Left-Right Arrow 4"/>
          <p:cNvSpPr/>
          <p:nvPr/>
        </p:nvSpPr>
        <p:spPr bwMode="auto">
          <a:xfrm>
            <a:off x="7737018" y="1970437"/>
            <a:ext cx="1516742" cy="716945"/>
          </a:xfrm>
          <a:prstGeom prst="leftRightArrow">
            <a:avLst/>
          </a:prstGeom>
          <a:solidFill>
            <a:srgbClr val="0072C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1029" b="1" dirty="0">
                <a:gradFill>
                  <a:gsLst>
                    <a:gs pos="26496">
                      <a:schemeClr val="bg1"/>
                    </a:gs>
                    <a:gs pos="44000">
                      <a:schemeClr val="bg1"/>
                    </a:gs>
                  </a:gsLst>
                  <a:lin ang="5400000" scaled="0"/>
                </a:gradFill>
                <a:ea typeface="Segoe UI" pitchFamily="34" charset="0"/>
                <a:cs typeface="Segoe UI" pitchFamily="34" charset="0"/>
              </a:rPr>
              <a:t>REST/CSOM</a:t>
            </a:r>
          </a:p>
        </p:txBody>
      </p:sp>
      <p:grpSp>
        <p:nvGrpSpPr>
          <p:cNvPr id="13" name="Group 12"/>
          <p:cNvGrpSpPr/>
          <p:nvPr/>
        </p:nvGrpSpPr>
        <p:grpSpPr>
          <a:xfrm>
            <a:off x="9759209" y="2252399"/>
            <a:ext cx="1205883" cy="732598"/>
            <a:chOff x="10025422" y="5988281"/>
            <a:chExt cx="1470844" cy="893570"/>
          </a:xfrm>
          <a:noFill/>
        </p:grpSpPr>
        <p:pic>
          <p:nvPicPr>
            <p:cNvPr id="9" name="Picture 4" descr="ph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25422" y="6091980"/>
              <a:ext cx="555687" cy="277843"/>
            </a:xfrm>
            <a:prstGeom prst="rect">
              <a:avLst/>
            </a:prstGeom>
            <a:grpFill/>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0616" y="6518842"/>
              <a:ext cx="985650" cy="264054"/>
            </a:xfrm>
            <a:prstGeom prst="rect">
              <a:avLst/>
            </a:prstGeom>
            <a:grpFill/>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9509" y="6419888"/>
              <a:ext cx="364066" cy="461963"/>
            </a:xfrm>
            <a:prstGeom prst="rect">
              <a:avLst/>
            </a:prstGeom>
            <a:grpFill/>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t="44093" r="11119"/>
            <a:stretch/>
          </p:blipFill>
          <p:spPr>
            <a:xfrm>
              <a:off x="10636955" y="5988281"/>
              <a:ext cx="708548" cy="435029"/>
            </a:xfrm>
            <a:prstGeom prst="rect">
              <a:avLst/>
            </a:prstGeom>
            <a:grpFill/>
          </p:spPr>
        </p:pic>
      </p:grpSp>
      <p:grpSp>
        <p:nvGrpSpPr>
          <p:cNvPr id="17" name="Group 16"/>
          <p:cNvGrpSpPr/>
          <p:nvPr/>
        </p:nvGrpSpPr>
        <p:grpSpPr>
          <a:xfrm>
            <a:off x="9418508" y="3314019"/>
            <a:ext cx="2365539" cy="1305911"/>
            <a:chOff x="9168968" y="3895051"/>
            <a:chExt cx="2413602" cy="1332444"/>
          </a:xfrm>
        </p:grpSpPr>
        <p:sp>
          <p:nvSpPr>
            <p:cNvPr id="14" name="TextBox 13"/>
            <p:cNvSpPr txBox="1"/>
            <p:nvPr/>
          </p:nvSpPr>
          <p:spPr>
            <a:xfrm>
              <a:off x="9168968" y="3895051"/>
              <a:ext cx="1193987" cy="493305"/>
            </a:xfrm>
            <a:prstGeom prst="rect">
              <a:avLst/>
            </a:prstGeom>
            <a:noFill/>
          </p:spPr>
          <p:txBody>
            <a:bodyPr wrap="none" lIns="179238" tIns="143391" rIns="179238" bIns="143391" rtlCol="0">
              <a:spAutoFit/>
            </a:bodyPr>
            <a:lstStyle/>
            <a:p>
              <a:pPr>
                <a:lnSpc>
                  <a:spcPct val="90000"/>
                </a:lnSpc>
                <a:spcAft>
                  <a:spcPts val="588"/>
                </a:spcAft>
              </a:pPr>
              <a:r>
                <a:rPr lang="en-US" sz="1400" dirty="0">
                  <a:gradFill>
                    <a:gsLst>
                      <a:gs pos="26496">
                        <a:schemeClr val="tx1"/>
                      </a:gs>
                      <a:gs pos="44000">
                        <a:schemeClr val="tx1"/>
                      </a:gs>
                    </a:gsLst>
                    <a:lin ang="5400000" scaled="0"/>
                  </a:gradFill>
                </a:rPr>
                <a:t>Read </a:t>
              </a:r>
              <a:r>
                <a:rPr lang="en-US" sz="1400" dirty="0" smtClean="0">
                  <a:gradFill>
                    <a:gsLst>
                      <a:gs pos="26496">
                        <a:schemeClr val="tx1"/>
                      </a:gs>
                      <a:gs pos="44000">
                        <a:schemeClr val="tx1"/>
                      </a:gs>
                    </a:gsLst>
                    <a:lin ang="5400000" scaled="0"/>
                  </a:gradFill>
                </a:rPr>
                <a:t>web</a:t>
              </a:r>
              <a:endParaRPr lang="en-US" sz="1400" dirty="0">
                <a:gradFill>
                  <a:gsLst>
                    <a:gs pos="26496">
                      <a:schemeClr val="tx1"/>
                    </a:gs>
                    <a:gs pos="44000">
                      <a:schemeClr val="tx1"/>
                    </a:gs>
                  </a:gsLst>
                  <a:lin ang="5400000" scaled="0"/>
                </a:gradFill>
              </a:endParaRPr>
            </a:p>
          </p:txBody>
        </p:sp>
        <p:sp>
          <p:nvSpPr>
            <p:cNvPr id="15" name="TextBox 14"/>
            <p:cNvSpPr txBox="1"/>
            <p:nvPr/>
          </p:nvSpPr>
          <p:spPr>
            <a:xfrm>
              <a:off x="9168968" y="4306736"/>
              <a:ext cx="1861956" cy="493305"/>
            </a:xfrm>
            <a:prstGeom prst="rect">
              <a:avLst/>
            </a:prstGeom>
            <a:noFill/>
          </p:spPr>
          <p:txBody>
            <a:bodyPr wrap="none" lIns="179238" tIns="143391" rIns="179238" bIns="143391" rtlCol="0">
              <a:spAutoFit/>
            </a:bodyPr>
            <a:lstStyle/>
            <a:p>
              <a:pPr>
                <a:lnSpc>
                  <a:spcPct val="90000"/>
                </a:lnSpc>
                <a:spcAft>
                  <a:spcPts val="588"/>
                </a:spcAft>
              </a:pPr>
              <a:r>
                <a:rPr lang="en-US" sz="1400" dirty="0">
                  <a:gradFill>
                    <a:gsLst>
                      <a:gs pos="26496">
                        <a:schemeClr val="tx1"/>
                      </a:gs>
                      <a:gs pos="44000">
                        <a:schemeClr val="tx1"/>
                      </a:gs>
                    </a:gsLst>
                    <a:lin ang="5400000" scaled="0"/>
                  </a:gradFill>
                </a:rPr>
                <a:t>Write </a:t>
              </a:r>
              <a:r>
                <a:rPr lang="en-US" sz="1400" dirty="0" smtClean="0">
                  <a:gradFill>
                    <a:gsLst>
                      <a:gs pos="26496">
                        <a:schemeClr val="tx1"/>
                      </a:gs>
                      <a:gs pos="44000">
                        <a:schemeClr val="tx1"/>
                      </a:gs>
                    </a:gsLst>
                    <a:lin ang="5400000" scaled="0"/>
                  </a:gradFill>
                </a:rPr>
                <a:t>user profiles</a:t>
              </a:r>
              <a:endParaRPr lang="en-US" sz="1400" dirty="0">
                <a:gradFill>
                  <a:gsLst>
                    <a:gs pos="26496">
                      <a:schemeClr val="tx1"/>
                    </a:gs>
                    <a:gs pos="44000">
                      <a:schemeClr val="tx1"/>
                    </a:gs>
                  </a:gsLst>
                  <a:lin ang="5400000" scaled="0"/>
                </a:gradFill>
              </a:endParaRPr>
            </a:p>
          </p:txBody>
        </p:sp>
        <p:sp>
          <p:nvSpPr>
            <p:cNvPr id="16" name="TextBox 15"/>
            <p:cNvSpPr txBox="1"/>
            <p:nvPr/>
          </p:nvSpPr>
          <p:spPr>
            <a:xfrm>
              <a:off x="9168968" y="4734190"/>
              <a:ext cx="2413602" cy="493305"/>
            </a:xfrm>
            <a:prstGeom prst="rect">
              <a:avLst/>
            </a:prstGeom>
            <a:noFill/>
          </p:spPr>
          <p:txBody>
            <a:bodyPr wrap="none" lIns="179238" tIns="143391" rIns="179238" bIns="143391" rtlCol="0">
              <a:spAutoFit/>
            </a:bodyPr>
            <a:lstStyle/>
            <a:p>
              <a:pPr>
                <a:lnSpc>
                  <a:spcPct val="90000"/>
                </a:lnSpc>
                <a:spcAft>
                  <a:spcPts val="588"/>
                </a:spcAft>
              </a:pPr>
              <a:r>
                <a:rPr lang="en-US" sz="1400" dirty="0">
                  <a:gradFill>
                    <a:gsLst>
                      <a:gs pos="26496">
                        <a:schemeClr val="tx1"/>
                      </a:gs>
                      <a:gs pos="44000">
                        <a:schemeClr val="tx1"/>
                      </a:gs>
                    </a:gsLst>
                    <a:lin ang="5400000" scaled="0"/>
                  </a:gradFill>
                </a:rPr>
                <a:t>Read </a:t>
              </a:r>
              <a:r>
                <a:rPr lang="en-US" sz="1400" dirty="0" smtClean="0">
                  <a:gradFill>
                    <a:gsLst>
                      <a:gs pos="26496">
                        <a:schemeClr val="tx1"/>
                      </a:gs>
                      <a:gs pos="44000">
                        <a:schemeClr val="tx1"/>
                      </a:gs>
                    </a:gsLst>
                    <a:lin ang="5400000" scaled="0"/>
                  </a:gradFill>
                </a:rPr>
                <a:t>managed metadata</a:t>
              </a:r>
              <a:endParaRPr lang="en-US" sz="1400" dirty="0">
                <a:gradFill>
                  <a:gsLst>
                    <a:gs pos="26496">
                      <a:schemeClr val="tx1"/>
                    </a:gs>
                    <a:gs pos="44000">
                      <a:schemeClr val="tx1"/>
                    </a:gs>
                  </a:gsLst>
                  <a:lin ang="5400000" scaled="0"/>
                </a:gradFill>
              </a:endParaRPr>
            </a:p>
          </p:txBody>
        </p:sp>
      </p:grpSp>
      <p:grpSp>
        <p:nvGrpSpPr>
          <p:cNvPr id="19" name="Group 18"/>
          <p:cNvGrpSpPr/>
          <p:nvPr/>
        </p:nvGrpSpPr>
        <p:grpSpPr>
          <a:xfrm>
            <a:off x="9977240" y="167118"/>
            <a:ext cx="2002036" cy="287338"/>
            <a:chOff x="2440124" y="6593453"/>
            <a:chExt cx="2968244" cy="287338"/>
          </a:xfrm>
        </p:grpSpPr>
        <p:sp>
          <p:nvSpPr>
            <p:cNvPr id="20" name="TextBox 19"/>
            <p:cNvSpPr txBox="1"/>
            <p:nvPr/>
          </p:nvSpPr>
          <p:spPr>
            <a:xfrm>
              <a:off x="2440124" y="6593453"/>
              <a:ext cx="2968244"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Extend with </a:t>
              </a:r>
              <a:r>
                <a:rPr lang="en-US" sz="1400" dirty="0" smtClean="0">
                  <a:gradFill>
                    <a:gsLst>
                      <a:gs pos="8367">
                        <a:schemeClr val="tx1"/>
                      </a:gs>
                      <a:gs pos="31000">
                        <a:schemeClr val="tx1"/>
                      </a:gs>
                    </a:gsLst>
                    <a:lin ang="5400000" scaled="0"/>
                  </a:gradFill>
                </a:rPr>
                <a:t>add-ins</a:t>
              </a:r>
              <a:endParaRPr lang="en-US" sz="1400" dirty="0">
                <a:gradFill>
                  <a:gsLst>
                    <a:gs pos="8367">
                      <a:schemeClr val="tx1"/>
                    </a:gs>
                    <a:gs pos="31000">
                      <a:schemeClr val="tx1"/>
                    </a:gs>
                  </a:gsLst>
                  <a:lin ang="5400000" scaled="0"/>
                </a:gradFill>
              </a:endParaRPr>
            </a:p>
          </p:txBody>
        </p:sp>
        <p:sp>
          <p:nvSpPr>
            <p:cNvPr id="21" name="Freeform 5"/>
            <p:cNvSpPr>
              <a:spLocks/>
            </p:cNvSpPr>
            <p:nvPr/>
          </p:nvSpPr>
          <p:spPr bwMode="auto">
            <a:xfrm>
              <a:off x="2520033"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gradFill>
                  <a:gsLst>
                    <a:gs pos="8367">
                      <a:schemeClr val="tx1"/>
                    </a:gs>
                    <a:gs pos="31000">
                      <a:schemeClr val="tx1"/>
                    </a:gs>
                  </a:gsLst>
                  <a:lin ang="5400000" scaled="0"/>
                </a:gradFill>
              </a:endParaRPr>
            </a:p>
          </p:txBody>
        </p:sp>
      </p:grpSp>
    </p:spTree>
    <p:extLst>
      <p:ext uri="{BB962C8B-B14F-4D97-AF65-F5344CB8AC3E}">
        <p14:creationId xmlns:p14="http://schemas.microsoft.com/office/powerpoint/2010/main" val="39004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nodeType="clickEffect">
                                  <p:stCondLst>
                                    <p:cond delay="0"/>
                                  </p:stCondLst>
                                  <p:childTnLst>
                                    <p:animMotion origin="layout" path="M 0 -3.6768E-7 L 0.2941 0.00227 " pathEditMode="relative" rAng="0" ptsTypes="AA">
                                      <p:cBhvr>
                                        <p:cTn id="6" dur="750" fill="hold"/>
                                        <p:tgtEl>
                                          <p:spTgt spid="6"/>
                                        </p:tgtEl>
                                        <p:attrNameLst>
                                          <p:attrName>ppt_x</p:attrName>
                                          <p:attrName>ppt_y</p:attrName>
                                        </p:attrNameLst>
                                      </p:cBhvr>
                                      <p:rCtr x="14705" y="113"/>
                                    </p:animMotion>
                                  </p:childTnLst>
                                </p:cTn>
                              </p:par>
                            </p:childTnLst>
                          </p:cTn>
                        </p:par>
                        <p:par>
                          <p:cTn id="7" fill="hold">
                            <p:stCondLst>
                              <p:cond delay="750"/>
                            </p:stCondLst>
                            <p:childTnLst>
                              <p:par>
                                <p:cTn id="8" presetID="10"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xit" presetSubtype="0" fill="hold" nodeType="with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6" presetClass="emph" presetSubtype="0" decel="100000" fill="hold" nodeType="clickEffect">
                                  <p:stCondLst>
                                    <p:cond delay="0"/>
                                  </p:stCondLst>
                                  <p:childTnLst>
                                    <p:animScale>
                                      <p:cBhvr>
                                        <p:cTn id="21" dur="500" fill="hold"/>
                                        <p:tgtEl>
                                          <p:spTgt spid="7"/>
                                        </p:tgtEl>
                                      </p:cBhvr>
                                      <p:by x="35000" y="35000"/>
                                    </p:animScale>
                                  </p:childTnLst>
                                </p:cTn>
                              </p:par>
                              <p:par>
                                <p:cTn id="22" presetID="42" presetClass="path" presetSubtype="0" decel="100000" fill="hold" nodeType="withEffect">
                                  <p:stCondLst>
                                    <p:cond delay="0"/>
                                  </p:stCondLst>
                                  <p:childTnLst>
                                    <p:animMotion origin="layout" path="M 4.45168E-6 4.44444E-6 L -0.23444 -0.14375 " pathEditMode="relative" rAng="0" ptsTypes="AA">
                                      <p:cBhvr>
                                        <p:cTn id="23" dur="500" fill="hold"/>
                                        <p:tgtEl>
                                          <p:spTgt spid="7"/>
                                        </p:tgtEl>
                                        <p:attrNameLst>
                                          <p:attrName>ppt_x</p:attrName>
                                          <p:attrName>ppt_y</p:attrName>
                                        </p:attrNameLst>
                                      </p:cBhvr>
                                      <p:rCtr x="-11722" y="-7199"/>
                                    </p:animMotion>
                                  </p:childTnLst>
                                </p:cTn>
                              </p:par>
                              <p:par>
                                <p:cTn id="24" presetID="42" presetClass="path" presetSubtype="0" decel="100000" fill="hold" nodeType="withEffect">
                                  <p:stCondLst>
                                    <p:cond delay="0"/>
                                  </p:stCondLst>
                                  <p:childTnLst>
                                    <p:animMotion origin="layout" path="M 3.62594E-6 -2.96296E-6 L 0.04519 -0.23495 " pathEditMode="relative" rAng="0" ptsTypes="AA">
                                      <p:cBhvr>
                                        <p:cTn id="25" dur="500" fill="hold"/>
                                        <p:tgtEl>
                                          <p:spTgt spid="3"/>
                                        </p:tgtEl>
                                        <p:attrNameLst>
                                          <p:attrName>ppt_x</p:attrName>
                                          <p:attrName>ppt_y</p:attrName>
                                        </p:attrNameLst>
                                      </p:cBhvr>
                                      <p:rCtr x="2253" y="-11759"/>
                                    </p:animMotion>
                                  </p:childTnLst>
                                </p:cTn>
                              </p:par>
                              <p:par>
                                <p:cTn id="26" presetID="10" presetClass="entr" presetSubtype="0" fill="hold" nodeType="with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animEffect transition="in" filter="fade">
                                      <p:cBhvr>
                                        <p:cTn id="40" dur="500"/>
                                        <p:tgtEl>
                                          <p:spTgt spid="4">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4">
                                            <p:txEl>
                                              <p:pRg st="2" end="2"/>
                                            </p:txEl>
                                          </p:spTgt>
                                        </p:tgtEl>
                                        <p:attrNameLst>
                                          <p:attrName>style.visibility</p:attrName>
                                        </p:attrNameLst>
                                      </p:cBhvr>
                                      <p:to>
                                        <p:strVal val="visible"/>
                                      </p:to>
                                    </p:set>
                                    <p:animEffect transition="in" filter="fade">
                                      <p:cBhvr>
                                        <p:cTn id="48" dur="500"/>
                                        <p:tgtEl>
                                          <p:spTgt spid="4">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3" end="3"/>
                                            </p:txEl>
                                          </p:spTgt>
                                        </p:tgtEl>
                                        <p:attrNameLst>
                                          <p:attrName>style.visibility</p:attrName>
                                        </p:attrNameLst>
                                      </p:cBhvr>
                                      <p:to>
                                        <p:strVal val="visible"/>
                                      </p:to>
                                    </p:set>
                                    <p:animEffect transition="in" filter="fade">
                                      <p:cBhvr>
                                        <p:cTn id="53" dur="500"/>
                                        <p:tgtEl>
                                          <p:spTgt spid="4">
                                            <p:txEl>
                                              <p:pRg st="3" end="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26496">
                      <a:schemeClr val="tx1"/>
                    </a:gs>
                    <a:gs pos="44000">
                      <a:schemeClr val="tx1"/>
                    </a:gs>
                  </a:gsLst>
                  <a:lin ang="5400000" scaled="0"/>
                </a:gradFill>
              </a:rPr>
              <a:t>SharePoint </a:t>
            </a:r>
            <a:r>
              <a:rPr lang="en-US" dirty="0" smtClean="0">
                <a:gradFill>
                  <a:gsLst>
                    <a:gs pos="26496">
                      <a:schemeClr val="tx1"/>
                    </a:gs>
                    <a:gs pos="44000">
                      <a:schemeClr val="tx1"/>
                    </a:gs>
                  </a:gsLst>
                  <a:lin ang="5400000" scaled="0"/>
                </a:gradFill>
              </a:rPr>
              <a:t>add-ins</a:t>
            </a:r>
            <a:r>
              <a:rPr lang="en-US" dirty="0">
                <a:gradFill>
                  <a:gsLst>
                    <a:gs pos="26496">
                      <a:schemeClr val="tx1"/>
                    </a:gs>
                    <a:gs pos="44000">
                      <a:schemeClr val="tx1"/>
                    </a:gs>
                  </a:gsLst>
                  <a:lin ang="5400000" scaled="0"/>
                </a:gradFill>
              </a:rPr>
              <a:t/>
            </a:r>
            <a:br>
              <a:rPr lang="en-US" dirty="0">
                <a:gradFill>
                  <a:gsLst>
                    <a:gs pos="26496">
                      <a:schemeClr val="tx1"/>
                    </a:gs>
                    <a:gs pos="44000">
                      <a:schemeClr val="tx1"/>
                    </a:gs>
                  </a:gsLst>
                  <a:lin ang="5400000" scaled="0"/>
                </a:gradFill>
              </a:rPr>
            </a:br>
            <a:r>
              <a:rPr lang="en-US" sz="3136" dirty="0">
                <a:gradFill>
                  <a:gsLst>
                    <a:gs pos="26496">
                      <a:schemeClr val="tx1"/>
                    </a:gs>
                    <a:gs pos="44000">
                      <a:schemeClr val="tx1"/>
                    </a:gs>
                  </a:gsLst>
                </a:gradFill>
              </a:rPr>
              <a:t>A new way to build extensions for SharePoint</a:t>
            </a:r>
            <a:endParaRPr lang="en-US" dirty="0">
              <a:gradFill>
                <a:gsLst>
                  <a:gs pos="26496">
                    <a:schemeClr val="tx1"/>
                  </a:gs>
                  <a:gs pos="44000">
                    <a:schemeClr val="tx1"/>
                  </a:gs>
                </a:gsLst>
              </a:gradFill>
            </a:endParaRPr>
          </a:p>
        </p:txBody>
      </p:sp>
      <p:grpSp>
        <p:nvGrpSpPr>
          <p:cNvPr id="46" name="Group 45"/>
          <p:cNvGrpSpPr/>
          <p:nvPr/>
        </p:nvGrpSpPr>
        <p:grpSpPr>
          <a:xfrm>
            <a:off x="449539" y="2759943"/>
            <a:ext cx="9234857" cy="1116545"/>
            <a:chOff x="467869" y="3720523"/>
            <a:chExt cx="9611430" cy="1162075"/>
          </a:xfrm>
        </p:grpSpPr>
        <p:sp>
          <p:nvSpPr>
            <p:cNvPr id="47" name="Rectangle 46"/>
            <p:cNvSpPr/>
            <p:nvPr/>
          </p:nvSpPr>
          <p:spPr>
            <a:xfrm>
              <a:off x="467869" y="3725412"/>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48" name="Group 47"/>
            <p:cNvGrpSpPr/>
            <p:nvPr/>
          </p:nvGrpSpPr>
          <p:grpSpPr>
            <a:xfrm>
              <a:off x="760103" y="3855577"/>
              <a:ext cx="990420" cy="821257"/>
              <a:chOff x="745642" y="3225569"/>
              <a:chExt cx="914162" cy="567437"/>
            </a:xfrm>
            <a:effectLst/>
          </p:grpSpPr>
          <p:sp>
            <p:nvSpPr>
              <p:cNvPr id="50" name="Rectangle 49"/>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51" name="Rectangle 50"/>
              <p:cNvSpPr/>
              <p:nvPr/>
            </p:nvSpPr>
            <p:spPr>
              <a:xfrm>
                <a:off x="907236" y="3308876"/>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52" name="Rectangle 51"/>
              <p:cNvSpPr/>
              <p:nvPr/>
            </p:nvSpPr>
            <p:spPr>
              <a:xfrm>
                <a:off x="907236" y="3558257"/>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53" name="Rectangle 52"/>
              <p:cNvSpPr/>
              <p:nvPr/>
            </p:nvSpPr>
            <p:spPr>
              <a:xfrm>
                <a:off x="1265052" y="3298486"/>
                <a:ext cx="253934" cy="4260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49" name="Text Placeholder 2"/>
            <p:cNvSpPr txBox="1">
              <a:spLocks/>
            </p:cNvSpPr>
            <p:nvPr/>
          </p:nvSpPr>
          <p:spPr>
            <a:xfrm>
              <a:off x="2134619" y="3720523"/>
              <a:ext cx="7944680"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gradFill>
                    <a:gsLst>
                      <a:gs pos="26496">
                        <a:schemeClr val="accent2"/>
                      </a:gs>
                      <a:gs pos="44000">
                        <a:schemeClr val="accent2"/>
                      </a:gs>
                    </a:gsLst>
                  </a:gradFill>
                  <a:latin typeface="Segoe UI Light"/>
                </a:rPr>
                <a:t>Add-in </a:t>
              </a:r>
              <a:r>
                <a:rPr lang="en-US" sz="2399" dirty="0" smtClean="0">
                  <a:gradFill>
                    <a:gsLst>
                      <a:gs pos="26496">
                        <a:schemeClr val="accent2"/>
                      </a:gs>
                      <a:gs pos="44000">
                        <a:schemeClr val="accent2"/>
                      </a:gs>
                    </a:gsLst>
                  </a:gradFill>
                  <a:latin typeface="Segoe UI Light"/>
                </a:rPr>
                <a:t>parts</a:t>
              </a:r>
              <a:endParaRPr lang="en-US" sz="2399" dirty="0">
                <a:gradFill>
                  <a:gsLst>
                    <a:gs pos="26496">
                      <a:schemeClr val="accent2"/>
                    </a:gs>
                    <a:gs pos="44000">
                      <a:schemeClr val="accent2"/>
                    </a:gs>
                  </a:gsLst>
                </a:gradFill>
                <a:latin typeface="Segoe UI Light"/>
              </a:endParaRPr>
            </a:p>
            <a:p>
              <a:pPr marL="0" indent="0">
                <a:lnSpc>
                  <a:spcPct val="100000"/>
                </a:lnSpc>
                <a:spcBef>
                  <a:spcPts val="0"/>
                </a:spcBef>
                <a:spcAft>
                  <a:spcPts val="600"/>
                </a:spcAft>
                <a:buNone/>
              </a:pPr>
              <a:r>
                <a:rPr lang="en-US" sz="1600" dirty="0">
                  <a:gradFill>
                    <a:gsLst>
                      <a:gs pos="26496">
                        <a:schemeClr val="tx1"/>
                      </a:gs>
                      <a:gs pos="44000">
                        <a:schemeClr val="tx1"/>
                      </a:gs>
                    </a:gsLst>
                  </a:gradFill>
                </a:rPr>
                <a:t>Create web parts that can interact with the SharePoint experience</a:t>
              </a:r>
            </a:p>
          </p:txBody>
        </p:sp>
      </p:grpSp>
      <p:grpSp>
        <p:nvGrpSpPr>
          <p:cNvPr id="54" name="Group 53"/>
          <p:cNvGrpSpPr/>
          <p:nvPr/>
        </p:nvGrpSpPr>
        <p:grpSpPr>
          <a:xfrm>
            <a:off x="449538" y="3908160"/>
            <a:ext cx="7916304" cy="1116544"/>
            <a:chOff x="467869" y="5289610"/>
            <a:chExt cx="8239110" cy="1162074"/>
          </a:xfrm>
        </p:grpSpPr>
        <p:sp>
          <p:nvSpPr>
            <p:cNvPr id="55" name="Rectangle 54"/>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56" name="Group 55"/>
            <p:cNvGrpSpPr/>
            <p:nvPr/>
          </p:nvGrpSpPr>
          <p:grpSpPr>
            <a:xfrm>
              <a:off x="697045" y="5432697"/>
              <a:ext cx="1116537" cy="821395"/>
              <a:chOff x="722556" y="4507115"/>
              <a:chExt cx="1179513" cy="627092"/>
            </a:xfrm>
            <a:effectLst/>
          </p:grpSpPr>
          <p:sp>
            <p:nvSpPr>
              <p:cNvPr id="58" name="Rectangle 57"/>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59" name="Folded Corner 58"/>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60" name="Rectangle 59"/>
              <p:cNvSpPr/>
              <p:nvPr/>
            </p:nvSpPr>
            <p:spPr>
              <a:xfrm>
                <a:off x="1103576" y="4922753"/>
                <a:ext cx="443230" cy="831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57" name="Text Placeholder 2"/>
            <p:cNvSpPr txBox="1">
              <a:spLocks/>
            </p:cNvSpPr>
            <p:nvPr/>
          </p:nvSpPr>
          <p:spPr>
            <a:xfrm>
              <a:off x="2114776" y="5289610"/>
              <a:ext cx="6592203"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gradFill>
                    <a:gsLst>
                      <a:gs pos="26496">
                        <a:schemeClr val="accent2"/>
                      </a:gs>
                      <a:gs pos="44000">
                        <a:schemeClr val="accent2"/>
                      </a:gs>
                    </a:gsLst>
                  </a:gradFill>
                  <a:latin typeface="Segoe UI Light"/>
                </a:rPr>
                <a:t>Add-in </a:t>
              </a:r>
              <a:r>
                <a:rPr lang="en-US" sz="2399" dirty="0" smtClean="0">
                  <a:gradFill>
                    <a:gsLst>
                      <a:gs pos="26496">
                        <a:schemeClr val="accent2"/>
                      </a:gs>
                      <a:gs pos="44000">
                        <a:schemeClr val="accent2"/>
                      </a:gs>
                    </a:gsLst>
                  </a:gradFill>
                  <a:latin typeface="Segoe UI Light"/>
                </a:rPr>
                <a:t>commands</a:t>
              </a:r>
              <a:endParaRPr lang="en-US" sz="2399" dirty="0">
                <a:gradFill>
                  <a:gsLst>
                    <a:gs pos="26496">
                      <a:schemeClr val="accent2"/>
                    </a:gs>
                    <a:gs pos="44000">
                      <a:schemeClr val="accent2"/>
                    </a:gs>
                  </a:gsLst>
                </a:gradFill>
                <a:latin typeface="Segoe UI Light"/>
              </a:endParaRPr>
            </a:p>
            <a:p>
              <a:pPr marL="0" indent="0">
                <a:lnSpc>
                  <a:spcPct val="100000"/>
                </a:lnSpc>
                <a:spcBef>
                  <a:spcPts val="0"/>
                </a:spcBef>
                <a:spcAft>
                  <a:spcPts val="600"/>
                </a:spcAft>
                <a:buNone/>
              </a:pPr>
              <a:r>
                <a:rPr lang="en-US" sz="1600" dirty="0">
                  <a:gradFill>
                    <a:gsLst>
                      <a:gs pos="26496">
                        <a:schemeClr val="tx1"/>
                      </a:gs>
                      <a:gs pos="44000">
                        <a:schemeClr val="tx1"/>
                      </a:gs>
                    </a:gsLst>
                  </a:gradFill>
                </a:rPr>
                <a:t>Add new commands to the ribbon and contextual menus</a:t>
              </a:r>
            </a:p>
          </p:txBody>
        </p:sp>
      </p:grpSp>
      <p:grpSp>
        <p:nvGrpSpPr>
          <p:cNvPr id="61" name="Group 60"/>
          <p:cNvGrpSpPr/>
          <p:nvPr/>
        </p:nvGrpSpPr>
        <p:grpSpPr>
          <a:xfrm>
            <a:off x="449538" y="1598167"/>
            <a:ext cx="10357228" cy="1116545"/>
            <a:chOff x="467869" y="2125664"/>
            <a:chExt cx="10779568" cy="1162075"/>
          </a:xfrm>
        </p:grpSpPr>
        <p:sp>
          <p:nvSpPr>
            <p:cNvPr id="62" name="Text Placeholder 2"/>
            <p:cNvSpPr txBox="1">
              <a:spLocks/>
            </p:cNvSpPr>
            <p:nvPr/>
          </p:nvSpPr>
          <p:spPr>
            <a:xfrm>
              <a:off x="2134618" y="2125664"/>
              <a:ext cx="9112819"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gradFill>
                    <a:gsLst>
                      <a:gs pos="26496">
                        <a:schemeClr val="accent2"/>
                      </a:gs>
                      <a:gs pos="44000">
                        <a:schemeClr val="accent2"/>
                      </a:gs>
                    </a:gsLst>
                    <a:lin ang="5400000" scaled="0"/>
                  </a:gradFill>
                  <a:latin typeface="Segoe UI Light"/>
                </a:rPr>
                <a:t>Full </a:t>
              </a:r>
              <a:r>
                <a:rPr lang="en-US" sz="2399" dirty="0" smtClean="0">
                  <a:gradFill>
                    <a:gsLst>
                      <a:gs pos="26496">
                        <a:schemeClr val="accent2"/>
                      </a:gs>
                      <a:gs pos="44000">
                        <a:schemeClr val="accent2"/>
                      </a:gs>
                    </a:gsLst>
                    <a:lin ang="5400000" scaled="0"/>
                  </a:gradFill>
                  <a:latin typeface="Segoe UI Light"/>
                </a:rPr>
                <a:t>page </a:t>
              </a:r>
              <a:r>
                <a:rPr lang="en-US" sz="2399" dirty="0">
                  <a:gradFill>
                    <a:gsLst>
                      <a:gs pos="26496">
                        <a:schemeClr val="accent2"/>
                      </a:gs>
                      <a:gs pos="44000">
                        <a:schemeClr val="accent2"/>
                      </a:gs>
                    </a:gsLst>
                    <a:lin ang="5400000" scaled="0"/>
                  </a:gradFill>
                  <a:latin typeface="Segoe UI Light"/>
                </a:rPr>
                <a:t>a</a:t>
              </a:r>
              <a:r>
                <a:rPr lang="en-US" sz="2399" dirty="0" smtClean="0">
                  <a:gradFill>
                    <a:gsLst>
                      <a:gs pos="26496">
                        <a:schemeClr val="accent2"/>
                      </a:gs>
                      <a:gs pos="44000">
                        <a:schemeClr val="accent2"/>
                      </a:gs>
                    </a:gsLst>
                    <a:lin ang="5400000" scaled="0"/>
                  </a:gradFill>
                  <a:latin typeface="Segoe UI Light"/>
                </a:rPr>
                <a:t>dd-ins</a:t>
              </a:r>
              <a:endParaRPr lang="en-US" sz="2399" dirty="0">
                <a:gradFill>
                  <a:gsLst>
                    <a:gs pos="26496">
                      <a:schemeClr val="accent2"/>
                    </a:gs>
                    <a:gs pos="44000">
                      <a:schemeClr val="accent2"/>
                    </a:gs>
                  </a:gsLst>
                  <a:lin ang="5400000" scaled="0"/>
                </a:gradFill>
                <a:latin typeface="Segoe UI Light"/>
              </a:endParaRPr>
            </a:p>
            <a:p>
              <a:pPr marL="0" indent="0">
                <a:lnSpc>
                  <a:spcPct val="100000"/>
                </a:lnSpc>
                <a:spcBef>
                  <a:spcPts val="0"/>
                </a:spcBef>
                <a:spcAft>
                  <a:spcPts val="600"/>
                </a:spcAft>
                <a:buNone/>
              </a:pPr>
              <a:r>
                <a:rPr lang="en-US" sz="1600" dirty="0">
                  <a:gradFill>
                    <a:gsLst>
                      <a:gs pos="26496">
                        <a:schemeClr val="tx1"/>
                      </a:gs>
                      <a:gs pos="44000">
                        <a:schemeClr val="tx1"/>
                      </a:gs>
                    </a:gsLst>
                    <a:lin ang="0" scaled="0"/>
                  </a:gradFill>
                </a:rPr>
                <a:t>Implement complete a</a:t>
              </a:r>
              <a:r>
                <a:rPr lang="en-US" sz="1600" dirty="0" smtClean="0">
                  <a:gradFill>
                    <a:gsLst>
                      <a:gs pos="26496">
                        <a:schemeClr val="tx1"/>
                      </a:gs>
                      <a:gs pos="44000">
                        <a:schemeClr val="tx1"/>
                      </a:gs>
                    </a:gsLst>
                    <a:lin ang="0" scaled="0"/>
                  </a:gradFill>
                </a:rPr>
                <a:t>dd-in </a:t>
              </a:r>
              <a:r>
                <a:rPr lang="en-US" sz="1600" dirty="0">
                  <a:gradFill>
                    <a:gsLst>
                      <a:gs pos="26496">
                        <a:schemeClr val="tx1"/>
                      </a:gs>
                      <a:gs pos="44000">
                        <a:schemeClr val="tx1"/>
                      </a:gs>
                    </a:gsLst>
                    <a:lin ang="0" scaled="0"/>
                  </a:gradFill>
                </a:rPr>
                <a:t>experiences to satisfy business scenarios</a:t>
              </a:r>
            </a:p>
          </p:txBody>
        </p:sp>
        <p:sp>
          <p:nvSpPr>
            <p:cNvPr id="63" name="Rectangle 62"/>
            <p:cNvSpPr/>
            <p:nvPr/>
          </p:nvSpPr>
          <p:spPr>
            <a:xfrm>
              <a:off x="467869" y="2136053"/>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64" name="Group 63"/>
            <p:cNvGrpSpPr/>
            <p:nvPr/>
          </p:nvGrpSpPr>
          <p:grpSpPr>
            <a:xfrm>
              <a:off x="588134" y="2312845"/>
              <a:ext cx="1334359" cy="728003"/>
              <a:chOff x="235465" y="1701569"/>
              <a:chExt cx="2054556" cy="609600"/>
            </a:xfrm>
            <a:effectLst/>
          </p:grpSpPr>
          <p:sp>
            <p:nvSpPr>
              <p:cNvPr id="65" name="Rectangle 64"/>
              <p:cNvSpPr/>
              <p:nvPr/>
            </p:nvSpPr>
            <p:spPr>
              <a:xfrm>
                <a:off x="1375859" y="1701570"/>
                <a:ext cx="914162" cy="6095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66" name="Rectangle 65"/>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67" name="Straight Connector 66"/>
              <p:cNvCxnSpPr/>
              <p:nvPr/>
            </p:nvCxnSpPr>
            <p:spPr>
              <a:xfrm>
                <a:off x="438612" y="18574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8" name="Straight Connector 67"/>
              <p:cNvCxnSpPr/>
              <p:nvPr/>
            </p:nvCxnSpPr>
            <p:spPr>
              <a:xfrm>
                <a:off x="438612" y="20098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438612" y="21622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flipV="1">
                <a:off x="946482" y="1702314"/>
                <a:ext cx="428914" cy="30752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946480" y="2006369"/>
                <a:ext cx="429379" cy="30480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grpSp>
      </p:grpSp>
      <p:grpSp>
        <p:nvGrpSpPr>
          <p:cNvPr id="72" name="Group 71"/>
          <p:cNvGrpSpPr/>
          <p:nvPr/>
        </p:nvGrpSpPr>
        <p:grpSpPr>
          <a:xfrm>
            <a:off x="449539" y="5074367"/>
            <a:ext cx="8837412" cy="1116544"/>
            <a:chOff x="458672" y="5566180"/>
            <a:chExt cx="9016969" cy="1139230"/>
          </a:xfrm>
        </p:grpSpPr>
        <p:grpSp>
          <p:nvGrpSpPr>
            <p:cNvPr id="73" name="Group 72"/>
            <p:cNvGrpSpPr/>
            <p:nvPr/>
          </p:nvGrpSpPr>
          <p:grpSpPr>
            <a:xfrm>
              <a:off x="458672" y="5566180"/>
              <a:ext cx="9016969" cy="1139230"/>
              <a:chOff x="467869" y="5289610"/>
              <a:chExt cx="9197778" cy="1162074"/>
            </a:xfrm>
          </p:grpSpPr>
          <p:sp>
            <p:nvSpPr>
              <p:cNvPr id="79" name="Rectangle 78"/>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80" name="Text Placeholder 2"/>
              <p:cNvSpPr txBox="1">
                <a:spLocks/>
              </p:cNvSpPr>
              <p:nvPr/>
            </p:nvSpPr>
            <p:spPr>
              <a:xfrm>
                <a:off x="2114776" y="5289610"/>
                <a:ext cx="7550871"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gradFill>
                      <a:gsLst>
                        <a:gs pos="26496">
                          <a:schemeClr val="accent2"/>
                        </a:gs>
                        <a:gs pos="44000">
                          <a:schemeClr val="accent2"/>
                        </a:gs>
                      </a:gsLst>
                    </a:gradFill>
                    <a:latin typeface="Segoe UI Light"/>
                  </a:rPr>
                  <a:t>SharePoint </a:t>
                </a:r>
                <a:r>
                  <a:rPr lang="en-US" sz="2399" dirty="0" smtClean="0">
                    <a:gradFill>
                      <a:gsLst>
                        <a:gs pos="26496">
                          <a:schemeClr val="accent2"/>
                        </a:gs>
                        <a:gs pos="44000">
                          <a:schemeClr val="accent2"/>
                        </a:gs>
                      </a:gsLst>
                    </a:gradFill>
                    <a:latin typeface="Segoe UI Light"/>
                  </a:rPr>
                  <a:t>dialog</a:t>
                </a:r>
                <a:endParaRPr lang="en-US" sz="2399" dirty="0">
                  <a:gradFill>
                    <a:gsLst>
                      <a:gs pos="26496">
                        <a:schemeClr val="accent2"/>
                      </a:gs>
                      <a:gs pos="44000">
                        <a:schemeClr val="accent2"/>
                      </a:gs>
                    </a:gsLst>
                  </a:gradFill>
                  <a:latin typeface="Segoe UI Light"/>
                </a:endParaRPr>
              </a:p>
              <a:p>
                <a:pPr marL="0" indent="0">
                  <a:lnSpc>
                    <a:spcPct val="100000"/>
                  </a:lnSpc>
                  <a:spcBef>
                    <a:spcPts val="0"/>
                  </a:spcBef>
                  <a:spcAft>
                    <a:spcPts val="600"/>
                  </a:spcAft>
                  <a:buNone/>
                </a:pPr>
                <a:r>
                  <a:rPr lang="en-US" sz="1600" dirty="0">
                    <a:gradFill>
                      <a:gsLst>
                        <a:gs pos="26496">
                          <a:schemeClr val="tx1"/>
                        </a:gs>
                        <a:gs pos="44000">
                          <a:schemeClr val="tx1"/>
                        </a:gs>
                      </a:gsLst>
                    </a:gradFill>
                  </a:rPr>
                  <a:t>Create contextual dialog from ribbon commands and item menus</a:t>
                </a:r>
              </a:p>
            </p:txBody>
          </p:sp>
        </p:grpSp>
        <p:sp>
          <p:nvSpPr>
            <p:cNvPr id="74" name="Rectangle 73"/>
            <p:cNvSpPr/>
            <p:nvPr/>
          </p:nvSpPr>
          <p:spPr>
            <a:xfrm>
              <a:off x="745161" y="5695074"/>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75" name="Rectangle 74"/>
            <p:cNvSpPr/>
            <p:nvPr/>
          </p:nvSpPr>
          <p:spPr>
            <a:xfrm>
              <a:off x="916793" y="5813275"/>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76" name="Rectangle 75"/>
            <p:cNvSpPr/>
            <p:nvPr/>
          </p:nvSpPr>
          <p:spPr>
            <a:xfrm>
              <a:off x="916793" y="6167111"/>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77" name="Rectangle 76"/>
            <p:cNvSpPr/>
            <p:nvPr/>
          </p:nvSpPr>
          <p:spPr>
            <a:xfrm>
              <a:off x="1296837" y="5798533"/>
              <a:ext cx="269708" cy="604472"/>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78" name="Rectangle 77"/>
            <p:cNvSpPr/>
            <p:nvPr/>
          </p:nvSpPr>
          <p:spPr>
            <a:xfrm>
              <a:off x="951566" y="5897175"/>
              <a:ext cx="582043" cy="43641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38" name="Group 37"/>
          <p:cNvGrpSpPr/>
          <p:nvPr/>
        </p:nvGrpSpPr>
        <p:grpSpPr>
          <a:xfrm>
            <a:off x="9977240" y="167118"/>
            <a:ext cx="2002036" cy="287338"/>
            <a:chOff x="2440124" y="6593453"/>
            <a:chExt cx="2968244" cy="287338"/>
          </a:xfrm>
        </p:grpSpPr>
        <p:sp>
          <p:nvSpPr>
            <p:cNvPr id="39" name="TextBox 38"/>
            <p:cNvSpPr txBox="1"/>
            <p:nvPr/>
          </p:nvSpPr>
          <p:spPr>
            <a:xfrm>
              <a:off x="2440124" y="6593453"/>
              <a:ext cx="2968244"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Extend with </a:t>
              </a:r>
              <a:r>
                <a:rPr lang="en-US" sz="1400" dirty="0" smtClean="0">
                  <a:gradFill>
                    <a:gsLst>
                      <a:gs pos="8367">
                        <a:schemeClr val="tx1"/>
                      </a:gs>
                      <a:gs pos="31000">
                        <a:schemeClr val="tx1"/>
                      </a:gs>
                    </a:gsLst>
                    <a:lin ang="5400000" scaled="0"/>
                  </a:gradFill>
                </a:rPr>
                <a:t>add-ins</a:t>
              </a:r>
              <a:endParaRPr lang="en-US" sz="1400" dirty="0">
                <a:gradFill>
                  <a:gsLst>
                    <a:gs pos="8367">
                      <a:schemeClr val="tx1"/>
                    </a:gs>
                    <a:gs pos="31000">
                      <a:schemeClr val="tx1"/>
                    </a:gs>
                  </a:gsLst>
                  <a:lin ang="5400000" scaled="0"/>
                </a:gradFill>
              </a:endParaRPr>
            </a:p>
          </p:txBody>
        </p:sp>
        <p:sp>
          <p:nvSpPr>
            <p:cNvPr id="40" name="Freeform 5"/>
            <p:cNvSpPr>
              <a:spLocks/>
            </p:cNvSpPr>
            <p:nvPr/>
          </p:nvSpPr>
          <p:spPr bwMode="auto">
            <a:xfrm>
              <a:off x="2520033"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gradFill>
                  <a:gsLst>
                    <a:gs pos="8367">
                      <a:schemeClr val="tx1"/>
                    </a:gs>
                    <a:gs pos="31000">
                      <a:schemeClr val="tx1"/>
                    </a:gs>
                  </a:gsLst>
                  <a:lin ang="5400000" scaled="0"/>
                </a:gradFill>
              </a:endParaRPr>
            </a:p>
          </p:txBody>
        </p:sp>
      </p:grpSp>
    </p:spTree>
    <p:extLst>
      <p:ext uri="{BB962C8B-B14F-4D97-AF65-F5344CB8AC3E}">
        <p14:creationId xmlns:p14="http://schemas.microsoft.com/office/powerpoint/2010/main" val="4935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42" presetClass="path" presetSubtype="0" decel="100000" fill="hold" nodeType="withEffect">
                                  <p:stCondLst>
                                    <p:cond delay="0"/>
                                  </p:stCondLst>
                                  <p:childTnLst>
                                    <p:animMotion origin="layout" path="M 1.22167E-6 -1.48148E-6 L -0.07216 0.00324 " pathEditMode="relative" rAng="0" ptsTypes="AA">
                                      <p:cBhvr>
                                        <p:cTn id="9" dur="500" spd="-100000" fill="hold"/>
                                        <p:tgtEl>
                                          <p:spTgt spid="61"/>
                                        </p:tgtEl>
                                        <p:attrNameLst>
                                          <p:attrName>ppt_x</p:attrName>
                                          <p:attrName>ppt_y</p:attrName>
                                        </p:attrNameLst>
                                      </p:cBhvr>
                                      <p:rCtr x="-3608" y="162"/>
                                    </p:animMotion>
                                  </p:childTnLst>
                                </p:cTn>
                              </p:par>
                              <p:par>
                                <p:cTn id="10" presetID="10" presetClass="entr" presetSubtype="0" fill="hold" nodeType="withEffect">
                                  <p:stCondLst>
                                    <p:cond delay="20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42" presetClass="path" presetSubtype="0" decel="100000" fill="hold" nodeType="withEffect">
                                  <p:stCondLst>
                                    <p:cond delay="200"/>
                                  </p:stCondLst>
                                  <p:childTnLst>
                                    <p:animMotion origin="layout" path="M 1.22167E-6 -1.48148E-6 L -0.07216 0.00324 " pathEditMode="relative" rAng="0" ptsTypes="AA">
                                      <p:cBhvr>
                                        <p:cTn id="14" dur="500" spd="-100000" fill="hold"/>
                                        <p:tgtEl>
                                          <p:spTgt spid="46"/>
                                        </p:tgtEl>
                                        <p:attrNameLst>
                                          <p:attrName>ppt_x</p:attrName>
                                          <p:attrName>ppt_y</p:attrName>
                                        </p:attrNameLst>
                                      </p:cBhvr>
                                      <p:rCtr x="-3608" y="162"/>
                                    </p:animMotion>
                                  </p:childTnLst>
                                </p:cTn>
                              </p:par>
                              <p:par>
                                <p:cTn id="15" presetID="10" presetClass="entr" presetSubtype="0" fill="hold" nodeType="withEffect">
                                  <p:stCondLst>
                                    <p:cond delay="40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42" presetClass="path" presetSubtype="0" decel="100000" fill="hold" nodeType="withEffect">
                                  <p:stCondLst>
                                    <p:cond delay="400"/>
                                  </p:stCondLst>
                                  <p:childTnLst>
                                    <p:animMotion origin="layout" path="M 1.22167E-6 -1.48148E-6 L -0.07216 0.00324 " pathEditMode="relative" rAng="0" ptsTypes="AA">
                                      <p:cBhvr>
                                        <p:cTn id="19" dur="500" spd="-100000" fill="hold"/>
                                        <p:tgtEl>
                                          <p:spTgt spid="54"/>
                                        </p:tgtEl>
                                        <p:attrNameLst>
                                          <p:attrName>ppt_x</p:attrName>
                                          <p:attrName>ppt_y</p:attrName>
                                        </p:attrNameLst>
                                      </p:cBhvr>
                                      <p:rCtr x="-3608" y="162"/>
                                    </p:animMotion>
                                  </p:childTnLst>
                                </p:cTn>
                              </p:par>
                              <p:par>
                                <p:cTn id="20" presetID="10" presetClass="entr" presetSubtype="0" fill="hold" nodeType="withEffect">
                                  <p:stCondLst>
                                    <p:cond delay="6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42" presetClass="path" presetSubtype="0" decel="100000" fill="hold" nodeType="withEffect">
                                  <p:stCondLst>
                                    <p:cond delay="600"/>
                                  </p:stCondLst>
                                  <p:childTnLst>
                                    <p:animMotion origin="layout" path="M 1.22167E-6 -1.48148E-6 L -0.07216 0.00324 " pathEditMode="relative" rAng="0" ptsTypes="AA">
                                      <p:cBhvr>
                                        <p:cTn id="24" dur="500" spd="-100000" fill="hold"/>
                                        <p:tgtEl>
                                          <p:spTgt spid="72"/>
                                        </p:tgtEl>
                                        <p:attrNameLst>
                                          <p:attrName>ppt_x</p:attrName>
                                          <p:attrName>ppt_y</p:attrName>
                                        </p:attrNameLst>
                                      </p:cBhvr>
                                      <p:rCtr x="-3608"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grpSp>
        <p:nvGrpSpPr>
          <p:cNvPr id="3" name="Group 2"/>
          <p:cNvGrpSpPr/>
          <p:nvPr/>
        </p:nvGrpSpPr>
        <p:grpSpPr>
          <a:xfrm>
            <a:off x="5419455" y="2786837"/>
            <a:ext cx="6042028" cy="3686645"/>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smtClean="0">
                    <a:solidFill>
                      <a:srgbClr val="505050"/>
                    </a:solidFill>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smtClean="0">
                    <a:solidFill>
                      <a:srgbClr val="505050"/>
                    </a:solidFill>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smtClean="0">
                    <a:solidFill>
                      <a:srgbClr val="505050"/>
                    </a:solidFill>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smtClean="0">
                <a:solidFill>
                  <a:srgbClr val="505050"/>
                </a:solidFill>
              </a:endParaRPr>
            </a:p>
          </p:txBody>
        </p:sp>
      </p:grpSp>
      <p:grpSp>
        <p:nvGrpSpPr>
          <p:cNvPr id="54" name="Group 53"/>
          <p:cNvGrpSpPr/>
          <p:nvPr/>
        </p:nvGrpSpPr>
        <p:grpSpPr>
          <a:xfrm>
            <a:off x="9977240" y="167118"/>
            <a:ext cx="2002036" cy="287338"/>
            <a:chOff x="2440124" y="6593453"/>
            <a:chExt cx="2968244" cy="287338"/>
          </a:xfrm>
        </p:grpSpPr>
        <p:sp>
          <p:nvSpPr>
            <p:cNvPr id="55" name="TextBox 54"/>
            <p:cNvSpPr txBox="1"/>
            <p:nvPr/>
          </p:nvSpPr>
          <p:spPr>
            <a:xfrm>
              <a:off x="2440124" y="6593453"/>
              <a:ext cx="2968244"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Extend with </a:t>
              </a:r>
              <a:r>
                <a:rPr lang="en-US" sz="1400" dirty="0" smtClean="0">
                  <a:gradFill>
                    <a:gsLst>
                      <a:gs pos="8367">
                        <a:schemeClr val="tx1"/>
                      </a:gs>
                      <a:gs pos="31000">
                        <a:schemeClr val="tx1"/>
                      </a:gs>
                    </a:gsLst>
                    <a:lin ang="5400000" scaled="0"/>
                  </a:gradFill>
                </a:rPr>
                <a:t>add-ins</a:t>
              </a:r>
              <a:endParaRPr lang="en-US" sz="1400" dirty="0">
                <a:gradFill>
                  <a:gsLst>
                    <a:gs pos="8367">
                      <a:schemeClr val="tx1"/>
                    </a:gs>
                    <a:gs pos="31000">
                      <a:schemeClr val="tx1"/>
                    </a:gs>
                  </a:gsLst>
                  <a:lin ang="5400000" scaled="0"/>
                </a:gradFill>
              </a:endParaRPr>
            </a:p>
          </p:txBody>
        </p:sp>
        <p:sp>
          <p:nvSpPr>
            <p:cNvPr id="56" name="Freeform 5"/>
            <p:cNvSpPr>
              <a:spLocks/>
            </p:cNvSpPr>
            <p:nvPr/>
          </p:nvSpPr>
          <p:spPr bwMode="auto">
            <a:xfrm>
              <a:off x="2520033"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gradFill>
                  <a:gsLst>
                    <a:gs pos="8367">
                      <a:schemeClr val="tx1"/>
                    </a:gs>
                    <a:gs pos="31000">
                      <a:schemeClr val="tx1"/>
                    </a:gs>
                  </a:gsLst>
                  <a:lin ang="5400000" scaled="0"/>
                </a:gradFill>
              </a:endParaRPr>
            </a:p>
          </p:txBody>
        </p:sp>
      </p:grpSp>
    </p:spTree>
    <p:extLst>
      <p:ext uri="{BB962C8B-B14F-4D97-AF65-F5344CB8AC3E}">
        <p14:creationId xmlns:p14="http://schemas.microsoft.com/office/powerpoint/2010/main" val="289368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061552" y="1173627"/>
            <a:ext cx="6273340" cy="3116815"/>
          </a:xfrm>
        </p:spPr>
        <p:txBody>
          <a:bodyPr/>
          <a:lstStyle/>
          <a:p>
            <a:r>
              <a:rPr lang="en-US" dirty="0"/>
              <a:t>Connect to Office 365 services</a:t>
            </a:r>
          </a:p>
        </p:txBody>
      </p:sp>
      <p:sp>
        <p:nvSpPr>
          <p:cNvPr id="63" name="Freeform 5"/>
          <p:cNvSpPr>
            <a:spLocks/>
          </p:cNvSpPr>
          <p:nvPr/>
        </p:nvSpPr>
        <p:spPr bwMode="auto">
          <a:xfrm>
            <a:off x="373614" y="1711765"/>
            <a:ext cx="1143577" cy="1646129"/>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lumMod val="75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pic>
        <p:nvPicPr>
          <p:cNvPr id="57" name="Picture 5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1583" y="4555615"/>
            <a:ext cx="2188440" cy="475985"/>
          </a:xfrm>
          <a:prstGeom prst="rect">
            <a:avLst/>
          </a:prstGeom>
        </p:spPr>
      </p:pic>
      <p:cxnSp>
        <p:nvCxnSpPr>
          <p:cNvPr id="58" name="Straight Arrow Connector 57"/>
          <p:cNvCxnSpPr/>
          <p:nvPr/>
        </p:nvCxnSpPr>
        <p:spPr>
          <a:xfrm>
            <a:off x="8522065" y="4793607"/>
            <a:ext cx="904852" cy="0"/>
          </a:xfrm>
          <a:prstGeom prst="straightConnector1">
            <a:avLst/>
          </a:prstGeom>
          <a:ln w="44450">
            <a:solidFill>
              <a:schemeClr val="tx1">
                <a:lumMod val="60000"/>
                <a:lumOff val="40000"/>
              </a:schemeClr>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6954295" y="3485463"/>
            <a:ext cx="1343103" cy="2635632"/>
            <a:chOff x="904876" y="2800737"/>
            <a:chExt cx="1370392" cy="2689182"/>
          </a:xfrm>
        </p:grpSpPr>
        <p:grpSp>
          <p:nvGrpSpPr>
            <p:cNvPr id="64" name="Group 63"/>
            <p:cNvGrpSpPr/>
            <p:nvPr/>
          </p:nvGrpSpPr>
          <p:grpSpPr>
            <a:xfrm>
              <a:off x="904876" y="2800737"/>
              <a:ext cx="1370392" cy="2689182"/>
              <a:chOff x="6771331" y="5225872"/>
              <a:chExt cx="856313" cy="1680381"/>
            </a:xfrm>
          </p:grpSpPr>
          <p:sp>
            <p:nvSpPr>
              <p:cNvPr id="70" name="Rectangle 69"/>
              <p:cNvSpPr/>
              <p:nvPr/>
            </p:nvSpPr>
            <p:spPr bwMode="auto">
              <a:xfrm>
                <a:off x="6854966" y="5292433"/>
                <a:ext cx="671514" cy="125048"/>
              </a:xfrm>
              <a:prstGeom prst="rect">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6854966" y="6694648"/>
                <a:ext cx="671514" cy="1250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p:cNvGrpSpPr/>
              <p:nvPr/>
            </p:nvGrpSpPr>
            <p:grpSpPr>
              <a:xfrm>
                <a:off x="6771331" y="5225872"/>
                <a:ext cx="856313" cy="1680381"/>
                <a:chOff x="4605046" y="4596753"/>
                <a:chExt cx="856313" cy="1680381"/>
              </a:xfrm>
            </p:grpSpPr>
            <p:sp>
              <p:nvSpPr>
                <p:cNvPr id="73" name="Freeform 5"/>
                <p:cNvSpPr>
                  <a:spLocks noEditPoints="1"/>
                </p:cNvSpPr>
                <p:nvPr/>
              </p:nvSpPr>
              <p:spPr bwMode="auto">
                <a:xfrm>
                  <a:off x="4605046" y="4596753"/>
                  <a:ext cx="856313" cy="1680381"/>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accent6">
                    <a:lumMod val="5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7"/>
                <p:cNvSpPr>
                  <a:spLocks/>
                </p:cNvSpPr>
                <p:nvPr/>
              </p:nvSpPr>
              <p:spPr bwMode="auto">
                <a:xfrm>
                  <a:off x="4689244" y="5510393"/>
                  <a:ext cx="670002" cy="498023"/>
                </a:xfrm>
                <a:custGeom>
                  <a:avLst/>
                  <a:gdLst>
                    <a:gd name="T0" fmla="*/ 374 w 374"/>
                    <a:gd name="T1" fmla="*/ 0 h 278"/>
                    <a:gd name="T2" fmla="*/ 0 w 374"/>
                    <a:gd name="T3" fmla="*/ 209 h 278"/>
                    <a:gd name="T4" fmla="*/ 0 w 374"/>
                    <a:gd name="T5" fmla="*/ 278 h 278"/>
                    <a:gd name="T6" fmla="*/ 374 w 374"/>
                    <a:gd name="T7" fmla="*/ 278 h 278"/>
                    <a:gd name="T8" fmla="*/ 374 w 374"/>
                    <a:gd name="T9" fmla="*/ 0 h 278"/>
                  </a:gdLst>
                  <a:ahLst/>
                  <a:cxnLst>
                    <a:cxn ang="0">
                      <a:pos x="T0" y="T1"/>
                    </a:cxn>
                    <a:cxn ang="0">
                      <a:pos x="T2" y="T3"/>
                    </a:cxn>
                    <a:cxn ang="0">
                      <a:pos x="T4" y="T5"/>
                    </a:cxn>
                    <a:cxn ang="0">
                      <a:pos x="T6" y="T7"/>
                    </a:cxn>
                    <a:cxn ang="0">
                      <a:pos x="T8" y="T9"/>
                    </a:cxn>
                  </a:cxnLst>
                  <a:rect l="0" t="0" r="r" b="b"/>
                  <a:pathLst>
                    <a:path w="374" h="278">
                      <a:moveTo>
                        <a:pt x="374" y="0"/>
                      </a:moveTo>
                      <a:lnTo>
                        <a:pt x="0" y="209"/>
                      </a:lnTo>
                      <a:lnTo>
                        <a:pt x="0" y="278"/>
                      </a:lnTo>
                      <a:lnTo>
                        <a:pt x="374" y="278"/>
                      </a:lnTo>
                      <a:lnTo>
                        <a:pt x="3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grpSp>
          <p:nvGrpSpPr>
            <p:cNvPr id="65" name="Group 64"/>
            <p:cNvGrpSpPr/>
            <p:nvPr/>
          </p:nvGrpSpPr>
          <p:grpSpPr bwMode="gray">
            <a:xfrm>
              <a:off x="1261574" y="3758681"/>
              <a:ext cx="631596" cy="631594"/>
              <a:chOff x="2659018" y="0"/>
              <a:chExt cx="6669132" cy="6669132"/>
            </a:xfrm>
          </p:grpSpPr>
          <p:grpSp>
            <p:nvGrpSpPr>
              <p:cNvPr id="66" name="Group 65"/>
              <p:cNvGrpSpPr/>
              <p:nvPr/>
            </p:nvGrpSpPr>
            <p:grpSpPr bwMode="gray">
              <a:xfrm>
                <a:off x="2659018" y="0"/>
                <a:ext cx="6669132" cy="6669132"/>
                <a:chOff x="1353639" y="994954"/>
                <a:chExt cx="3657273" cy="3657273"/>
              </a:xfrm>
            </p:grpSpPr>
            <p:sp>
              <p:nvSpPr>
                <p:cNvPr id="68" name="Oval 67"/>
                <p:cNvSpPr/>
                <p:nvPr/>
              </p:nvSpPr>
              <p:spPr bwMode="gray">
                <a:xfrm>
                  <a:off x="1353639" y="994954"/>
                  <a:ext cx="3657273" cy="365727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sp>
              <p:nvSpPr>
                <p:cNvPr id="69" name="Oval 68"/>
                <p:cNvSpPr/>
                <p:nvPr/>
              </p:nvSpPr>
              <p:spPr bwMode="gray">
                <a:xfrm>
                  <a:off x="1985971" y="1627286"/>
                  <a:ext cx="2392609" cy="23926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grpSp>
          <p:pic>
            <p:nvPicPr>
              <p:cNvPr id="67" name="Picture 66"/>
              <p:cNvPicPr>
                <a:picLocks noChangeAspect="1"/>
              </p:cNvPicPr>
              <p:nvPr/>
            </p:nvPicPr>
            <p:blipFill>
              <a:blip r:embed="rId3"/>
              <a:stretch>
                <a:fillRect/>
              </a:stretch>
            </p:blipFill>
            <p:spPr bwMode="gray">
              <a:xfrm>
                <a:off x="4265827" y="2127820"/>
                <a:ext cx="3421148" cy="2132019"/>
              </a:xfrm>
              <a:prstGeom prst="rect">
                <a:avLst/>
              </a:prstGeom>
            </p:spPr>
          </p:pic>
        </p:grpSp>
      </p:grpSp>
    </p:spTree>
    <p:extLst>
      <p:ext uri="{BB962C8B-B14F-4D97-AF65-F5344CB8AC3E}">
        <p14:creationId xmlns:p14="http://schemas.microsoft.com/office/powerpoint/2010/main" val="396633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333095" y="3649972"/>
            <a:ext cx="1691443" cy="500787"/>
            <a:chOff x="4975802" y="2787349"/>
            <a:chExt cx="1760415" cy="521208"/>
          </a:xfrm>
          <a:solidFill>
            <a:srgbClr val="0072C6"/>
          </a:solidFill>
        </p:grpSpPr>
        <p:sp>
          <p:nvSpPr>
            <p:cNvPr id="16" name="Rectangle 15"/>
            <p:cNvSpPr/>
            <p:nvPr/>
          </p:nvSpPr>
          <p:spPr bwMode="auto">
            <a:xfrm>
              <a:off x="4975802"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Calendar</a:t>
              </a:r>
            </a:p>
          </p:txBody>
        </p:sp>
        <p:sp>
          <p:nvSpPr>
            <p:cNvPr id="17" name="Freeform 109"/>
            <p:cNvSpPr>
              <a:spLocks noChangeAspect="1" noEditPoints="1"/>
            </p:cNvSpPr>
            <p:nvPr/>
          </p:nvSpPr>
          <p:spPr bwMode="auto">
            <a:xfrm>
              <a:off x="6295601" y="2926498"/>
              <a:ext cx="314819" cy="255643"/>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78513"/>
              <a:endParaRPr lang="en-US" sz="1730" dirty="0">
                <a:solidFill>
                  <a:srgbClr val="FFFFFF"/>
                </a:solidFill>
              </a:endParaRPr>
            </a:p>
          </p:txBody>
        </p:sp>
      </p:grpSp>
      <p:sp>
        <p:nvSpPr>
          <p:cNvPr id="2" name="Title 1"/>
          <p:cNvSpPr>
            <a:spLocks noGrp="1"/>
          </p:cNvSpPr>
          <p:nvPr>
            <p:ph type="title"/>
          </p:nvPr>
        </p:nvSpPr>
        <p:spPr/>
        <p:txBody>
          <a:bodyPr/>
          <a:lstStyle/>
          <a:p>
            <a:r>
              <a:rPr lang="en-US" dirty="0"/>
              <a:t>Robust Microsoft Graph APIs</a:t>
            </a:r>
            <a:endParaRPr lang="en-US" dirty="0"/>
          </a:p>
        </p:txBody>
      </p:sp>
      <p:sp>
        <p:nvSpPr>
          <p:cNvPr id="4" name="Rectangle 3"/>
          <p:cNvSpPr/>
          <p:nvPr/>
        </p:nvSpPr>
        <p:spPr bwMode="auto">
          <a:xfrm>
            <a:off x="1777740" y="42695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Office Graph</a:t>
            </a:r>
          </a:p>
        </p:txBody>
      </p:sp>
      <p:sp>
        <p:nvSpPr>
          <p:cNvPr id="5" name="TextBox 4"/>
          <p:cNvSpPr txBox="1"/>
          <p:nvPr/>
        </p:nvSpPr>
        <p:spPr>
          <a:xfrm>
            <a:off x="2890893" y="2835882"/>
            <a:ext cx="6486804" cy="603259"/>
          </a:xfrm>
          <a:prstGeom prst="rect">
            <a:avLst/>
          </a:prstGeom>
          <a:noFill/>
        </p:spPr>
        <p:txBody>
          <a:bodyPr wrap="square" lIns="175715" tIns="140572" rIns="175715" bIns="140572" rtlCol="0">
            <a:spAutoFit/>
          </a:bodyPr>
          <a:lstStyle/>
          <a:p>
            <a:pPr algn="ctr" defTabSz="896171">
              <a:lnSpc>
                <a:spcPct val="90000"/>
              </a:lnSpc>
              <a:spcAft>
                <a:spcPts val="576"/>
              </a:spcAft>
            </a:pPr>
            <a:r>
              <a:rPr lang="en-US" sz="2306" dirty="0"/>
              <a:t>https://graph.microsoft.com</a:t>
            </a:r>
          </a:p>
        </p:txBody>
      </p:sp>
      <p:grpSp>
        <p:nvGrpSpPr>
          <p:cNvPr id="6" name="Group 5"/>
          <p:cNvGrpSpPr/>
          <p:nvPr/>
        </p:nvGrpSpPr>
        <p:grpSpPr>
          <a:xfrm>
            <a:off x="8907676" y="3647772"/>
            <a:ext cx="1691443" cy="500787"/>
            <a:chOff x="8944087" y="2711730"/>
            <a:chExt cx="1760415" cy="521208"/>
          </a:xfrm>
          <a:solidFill>
            <a:srgbClr val="0072C6"/>
          </a:solidFill>
        </p:grpSpPr>
        <p:sp>
          <p:nvSpPr>
            <p:cNvPr id="7" name="Rectangle 6"/>
            <p:cNvSpPr/>
            <p:nvPr/>
          </p:nvSpPr>
          <p:spPr bwMode="auto">
            <a:xfrm>
              <a:off x="8944087" y="2711730"/>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Search</a:t>
              </a:r>
            </a:p>
          </p:txBody>
        </p:sp>
        <p:sp>
          <p:nvSpPr>
            <p:cNvPr id="8" name="Freeform 232"/>
            <p:cNvSpPr>
              <a:spLocks noChangeAspect="1" noEditPoints="1"/>
            </p:cNvSpPr>
            <p:nvPr/>
          </p:nvSpPr>
          <p:spPr bwMode="auto">
            <a:xfrm>
              <a:off x="10247616" y="2863329"/>
              <a:ext cx="249749" cy="23914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9" name="Group 8"/>
          <p:cNvGrpSpPr/>
          <p:nvPr/>
        </p:nvGrpSpPr>
        <p:grpSpPr>
          <a:xfrm>
            <a:off x="8898129" y="4269512"/>
            <a:ext cx="1691443" cy="500787"/>
            <a:chOff x="9102738" y="3669845"/>
            <a:chExt cx="1760415" cy="521208"/>
          </a:xfrm>
          <a:solidFill>
            <a:srgbClr val="0072C6"/>
          </a:solidFill>
        </p:grpSpPr>
        <p:sp>
          <p:nvSpPr>
            <p:cNvPr id="10" name="Rectangle 9"/>
            <p:cNvSpPr/>
            <p:nvPr/>
          </p:nvSpPr>
          <p:spPr bwMode="auto">
            <a:xfrm>
              <a:off x="9102738" y="3669845"/>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Social</a:t>
              </a:r>
            </a:p>
          </p:txBody>
        </p:sp>
        <p:sp>
          <p:nvSpPr>
            <p:cNvPr id="11" name="Freeform 212"/>
            <p:cNvSpPr>
              <a:spLocks noChangeAspect="1" noEditPoints="1"/>
            </p:cNvSpPr>
            <p:nvPr/>
          </p:nvSpPr>
          <p:spPr bwMode="auto">
            <a:xfrm>
              <a:off x="10398588" y="3832743"/>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12" name="Group 11"/>
          <p:cNvGrpSpPr/>
          <p:nvPr/>
        </p:nvGrpSpPr>
        <p:grpSpPr>
          <a:xfrm>
            <a:off x="3545698" y="3647772"/>
            <a:ext cx="1691443" cy="500787"/>
            <a:chOff x="2867799" y="2762517"/>
            <a:chExt cx="1760415" cy="521208"/>
          </a:xfrm>
          <a:solidFill>
            <a:srgbClr val="0072C6"/>
          </a:solidFill>
        </p:grpSpPr>
        <p:sp>
          <p:nvSpPr>
            <p:cNvPr id="13" name="Rectangle 12"/>
            <p:cNvSpPr/>
            <p:nvPr/>
          </p:nvSpPr>
          <p:spPr bwMode="auto">
            <a:xfrm>
              <a:off x="2867799"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Mail</a:t>
              </a:r>
            </a:p>
          </p:txBody>
        </p:sp>
        <p:sp>
          <p:nvSpPr>
            <p:cNvPr id="14" name="Freeform 18"/>
            <p:cNvSpPr>
              <a:spLocks noChangeAspect="1" noEditPoints="1"/>
            </p:cNvSpPr>
            <p:nvPr/>
          </p:nvSpPr>
          <p:spPr bwMode="auto">
            <a:xfrm>
              <a:off x="4198336" y="2933167"/>
              <a:ext cx="300859" cy="20240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18" name="Group 17"/>
          <p:cNvGrpSpPr/>
          <p:nvPr/>
        </p:nvGrpSpPr>
        <p:grpSpPr>
          <a:xfrm>
            <a:off x="7139410" y="3647772"/>
            <a:ext cx="1691443" cy="500787"/>
            <a:chOff x="7083805" y="2787349"/>
            <a:chExt cx="1760415" cy="521208"/>
          </a:xfrm>
          <a:solidFill>
            <a:srgbClr val="0072C6"/>
          </a:solidFill>
        </p:grpSpPr>
        <p:sp>
          <p:nvSpPr>
            <p:cNvPr id="19" name="Rectangle 18"/>
            <p:cNvSpPr/>
            <p:nvPr/>
          </p:nvSpPr>
          <p:spPr bwMode="auto">
            <a:xfrm>
              <a:off x="7083805"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People</a:t>
              </a:r>
            </a:p>
          </p:txBody>
        </p:sp>
        <p:sp>
          <p:nvSpPr>
            <p:cNvPr id="20" name="Freeform 5"/>
            <p:cNvSpPr>
              <a:spLocks noChangeAspect="1" noEditPoints="1"/>
            </p:cNvSpPr>
            <p:nvPr/>
          </p:nvSpPr>
          <p:spPr bwMode="auto">
            <a:xfrm>
              <a:off x="8429000" y="2941433"/>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21" name="Group 20"/>
          <p:cNvGrpSpPr/>
          <p:nvPr/>
        </p:nvGrpSpPr>
        <p:grpSpPr>
          <a:xfrm>
            <a:off x="1758302" y="3647772"/>
            <a:ext cx="1691443" cy="500787"/>
            <a:chOff x="753803" y="2762517"/>
            <a:chExt cx="1760415" cy="521208"/>
          </a:xfrm>
          <a:solidFill>
            <a:srgbClr val="0072C6"/>
          </a:solidFill>
        </p:grpSpPr>
        <p:sp>
          <p:nvSpPr>
            <p:cNvPr id="22" name="Rectangle 21"/>
            <p:cNvSpPr/>
            <p:nvPr/>
          </p:nvSpPr>
          <p:spPr bwMode="auto">
            <a:xfrm>
              <a:off x="753803"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Documents</a:t>
              </a:r>
            </a:p>
          </p:txBody>
        </p:sp>
        <p:sp>
          <p:nvSpPr>
            <p:cNvPr id="23" name="Freeform 5"/>
            <p:cNvSpPr>
              <a:spLocks noChangeAspect="1" noEditPoints="1"/>
            </p:cNvSpPr>
            <p:nvPr/>
          </p:nvSpPr>
          <p:spPr bwMode="auto">
            <a:xfrm>
              <a:off x="2181812"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sp>
        <p:nvSpPr>
          <p:cNvPr id="24" name="Rectangle 23"/>
          <p:cNvSpPr/>
          <p:nvPr/>
        </p:nvSpPr>
        <p:spPr bwMode="auto">
          <a:xfrm>
            <a:off x="453828" y="1379125"/>
            <a:ext cx="3698797" cy="123000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15"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Designed for </a:t>
            </a:r>
            <a:br>
              <a:rPr lang="en-US" sz="1730" dirty="0">
                <a:solidFill>
                  <a:schemeClr val="bg1"/>
                </a:solidFill>
                <a:cs typeface="Segoe UI Semilight" panose="020B0402040204020203" pitchFamily="34" charset="0"/>
              </a:rPr>
            </a:br>
            <a:r>
              <a:rPr lang="en-US" sz="1730" b="1" dirty="0">
                <a:solidFill>
                  <a:schemeClr val="bg1"/>
                </a:solidFill>
                <a:cs typeface="Segoe UI Semibold" panose="020B0702040204020203" pitchFamily="34" charset="0"/>
              </a:rPr>
              <a:t>openness </a:t>
            </a:r>
            <a:r>
              <a:rPr lang="en-US" sz="1730" dirty="0">
                <a:solidFill>
                  <a:schemeClr val="bg1"/>
                </a:solidFill>
                <a:cs typeface="Segoe UI Semilight" panose="020B0402040204020203" pitchFamily="34" charset="0"/>
              </a:rPr>
              <a:t>and</a:t>
            </a:r>
            <a:r>
              <a:rPr lang="en-US" sz="1730" b="1" dirty="0">
                <a:solidFill>
                  <a:schemeClr val="bg1"/>
                </a:solidFill>
                <a:cs typeface="Segoe UI Semilight" panose="020B0402040204020203" pitchFamily="34" charset="0"/>
              </a:rPr>
              <a:t> </a:t>
            </a:r>
            <a:br>
              <a:rPr lang="en-US" sz="1730" b="1" dirty="0">
                <a:solidFill>
                  <a:schemeClr val="bg1"/>
                </a:solidFill>
                <a:cs typeface="Segoe UI Semilight" panose="020B0402040204020203" pitchFamily="34" charset="0"/>
              </a:rPr>
            </a:br>
            <a:r>
              <a:rPr lang="en-US" sz="1730" b="1" dirty="0">
                <a:solidFill>
                  <a:schemeClr val="bg1"/>
                </a:solidFill>
                <a:cs typeface="Segoe UI Semibold" panose="020B0702040204020203" pitchFamily="34" charset="0"/>
              </a:rPr>
              <a:t>flexibility</a:t>
            </a:r>
          </a:p>
        </p:txBody>
      </p:sp>
      <p:sp>
        <p:nvSpPr>
          <p:cNvPr id="25" name="Rectangle 24"/>
          <p:cNvSpPr/>
          <p:nvPr/>
        </p:nvSpPr>
        <p:spPr bwMode="auto">
          <a:xfrm>
            <a:off x="4205388" y="1379125"/>
            <a:ext cx="3698797" cy="123000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15"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Enabling a </a:t>
            </a:r>
            <a:br>
              <a:rPr lang="en-US" sz="1730" dirty="0">
                <a:solidFill>
                  <a:schemeClr val="bg1"/>
                </a:solidFill>
                <a:cs typeface="Segoe UI Semilight" panose="020B0402040204020203" pitchFamily="34" charset="0"/>
              </a:rPr>
            </a:br>
            <a:r>
              <a:rPr lang="en-US" sz="1730" b="1" dirty="0">
                <a:solidFill>
                  <a:schemeClr val="bg1"/>
                </a:solidFill>
                <a:cs typeface="Segoe UI Semibold" panose="020B0702040204020203" pitchFamily="34" charset="0"/>
              </a:rPr>
              <a:t>consistent</a:t>
            </a:r>
            <a:r>
              <a:rPr lang="en-US" sz="1730" dirty="0">
                <a:solidFill>
                  <a:schemeClr val="bg1"/>
                </a:solidFill>
                <a:cs typeface="Segoe UI Semilight" panose="020B0402040204020203" pitchFamily="34" charset="0"/>
              </a:rPr>
              <a:t>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development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platform</a:t>
            </a:r>
          </a:p>
        </p:txBody>
      </p:sp>
      <p:sp>
        <p:nvSpPr>
          <p:cNvPr id="26" name="Rectangle 25"/>
          <p:cNvSpPr/>
          <p:nvPr/>
        </p:nvSpPr>
        <p:spPr bwMode="auto">
          <a:xfrm>
            <a:off x="7956945" y="1379125"/>
            <a:ext cx="3742726" cy="123000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15"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Powering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a world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of </a:t>
            </a:r>
            <a:r>
              <a:rPr lang="en-US" sz="1730" b="1" dirty="0">
                <a:solidFill>
                  <a:schemeClr val="bg1"/>
                </a:solidFill>
                <a:cs typeface="Segoe UI Semibold" panose="020B0702040204020203" pitchFamily="34" charset="0"/>
              </a:rPr>
              <a:t>devices</a:t>
            </a:r>
          </a:p>
        </p:txBody>
      </p:sp>
      <p:sp>
        <p:nvSpPr>
          <p:cNvPr id="27" name="Freeform 5"/>
          <p:cNvSpPr>
            <a:spLocks noChangeAspect="1" noEditPoints="1"/>
          </p:cNvSpPr>
          <p:nvPr/>
        </p:nvSpPr>
        <p:spPr bwMode="auto">
          <a:xfrm>
            <a:off x="2723257" y="1655891"/>
            <a:ext cx="981698" cy="627666"/>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28" name="Arc 27"/>
          <p:cNvSpPr/>
          <p:nvPr/>
        </p:nvSpPr>
        <p:spPr>
          <a:xfrm rot="20676240">
            <a:off x="6861715" y="1966959"/>
            <a:ext cx="688716" cy="431209"/>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171">
              <a:lnSpc>
                <a:spcPct val="90000"/>
              </a:lnSpc>
            </a:pPr>
            <a:endParaRPr lang="en-US" sz="1730" dirty="0">
              <a:solidFill>
                <a:srgbClr val="505050"/>
              </a:solidFill>
            </a:endParaRPr>
          </a:p>
        </p:txBody>
      </p:sp>
      <p:grpSp>
        <p:nvGrpSpPr>
          <p:cNvPr id="29" name="Group 28"/>
          <p:cNvGrpSpPr>
            <a:grpSpLocks noChangeAspect="1"/>
          </p:cNvGrpSpPr>
          <p:nvPr/>
        </p:nvGrpSpPr>
        <p:grpSpPr>
          <a:xfrm>
            <a:off x="10129344" y="1701180"/>
            <a:ext cx="996747" cy="605750"/>
            <a:chOff x="3742936" y="4845974"/>
            <a:chExt cx="1597183" cy="970652"/>
          </a:xfrm>
          <a:solidFill>
            <a:srgbClr val="515151"/>
          </a:solidFill>
        </p:grpSpPr>
        <p:sp>
          <p:nvSpPr>
            <p:cNvPr id="30" name="Freeform 29"/>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31"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grpSp>
      <p:sp>
        <p:nvSpPr>
          <p:cNvPr id="32" name="Freeform 5"/>
          <p:cNvSpPr>
            <a:spLocks noChangeAspect="1" noEditPoints="1"/>
          </p:cNvSpPr>
          <p:nvPr/>
        </p:nvSpPr>
        <p:spPr bwMode="auto">
          <a:xfrm>
            <a:off x="11277381" y="1868932"/>
            <a:ext cx="227824" cy="437998"/>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33" name="Freeform 5"/>
          <p:cNvSpPr>
            <a:spLocks noChangeAspect="1" noEditPoints="1"/>
          </p:cNvSpPr>
          <p:nvPr/>
        </p:nvSpPr>
        <p:spPr bwMode="auto">
          <a:xfrm>
            <a:off x="9415797" y="1876588"/>
            <a:ext cx="577508" cy="43034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grpSp>
        <p:nvGrpSpPr>
          <p:cNvPr id="34" name="Group 33"/>
          <p:cNvGrpSpPr/>
          <p:nvPr/>
        </p:nvGrpSpPr>
        <p:grpSpPr>
          <a:xfrm>
            <a:off x="6178817" y="1546815"/>
            <a:ext cx="1474124" cy="888141"/>
            <a:chOff x="6293519" y="1918846"/>
            <a:chExt cx="1534235" cy="924357"/>
          </a:xfrm>
        </p:grpSpPr>
        <p:sp>
          <p:nvSpPr>
            <p:cNvPr id="35"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36"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grpSp>
      <p:sp>
        <p:nvSpPr>
          <p:cNvPr id="37" name="Arc 36"/>
          <p:cNvSpPr/>
          <p:nvPr/>
        </p:nvSpPr>
        <p:spPr>
          <a:xfrm rot="9876240">
            <a:off x="6324224" y="1599817"/>
            <a:ext cx="688716" cy="431209"/>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171">
              <a:lnSpc>
                <a:spcPct val="90000"/>
              </a:lnSpc>
            </a:pPr>
            <a:endParaRPr lang="en-US" sz="1730" dirty="0">
              <a:solidFill>
                <a:srgbClr val="505050"/>
              </a:solidFill>
            </a:endParaRPr>
          </a:p>
        </p:txBody>
      </p:sp>
      <p:pic>
        <p:nvPicPr>
          <p:cNvPr id="38" name="Picture 14"/>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479463" y="5092156"/>
            <a:ext cx="723291" cy="846153"/>
          </a:xfrm>
          <a:prstGeom prst="rect">
            <a:avLst/>
          </a:prstGeom>
          <a:noFill/>
          <a:ln>
            <a:noFill/>
          </a:ln>
          <a:effectLst/>
          <a:extLst/>
        </p:spPr>
      </p:pic>
      <p:sp>
        <p:nvSpPr>
          <p:cNvPr id="39" name="TextBox 38"/>
          <p:cNvSpPr txBox="1"/>
          <p:nvPr/>
        </p:nvSpPr>
        <p:spPr>
          <a:xfrm>
            <a:off x="4689712" y="5061711"/>
            <a:ext cx="1597003" cy="869410"/>
          </a:xfrm>
          <a:prstGeom prst="rect">
            <a:avLst/>
          </a:prstGeom>
          <a:noFill/>
        </p:spPr>
        <p:txBody>
          <a:bodyPr wrap="square" lIns="175715" tIns="140572" rIns="175715" bIns="140572" rtlCol="0">
            <a:spAutoFit/>
          </a:bodyPr>
          <a:lstStyle/>
          <a:p>
            <a:pPr defTabSz="896171">
              <a:lnSpc>
                <a:spcPct val="90000"/>
              </a:lnSpc>
              <a:spcAft>
                <a:spcPts val="576"/>
              </a:spcAft>
            </a:pPr>
            <a:r>
              <a:rPr lang="en-US" sz="4227" dirty="0"/>
              <a:t>iOS</a:t>
            </a:r>
          </a:p>
        </p:txBody>
      </p:sp>
      <p:sp>
        <p:nvSpPr>
          <p:cNvPr id="40" name="Freeform 39"/>
          <p:cNvSpPr>
            <a:spLocks noEditPoints="1"/>
          </p:cNvSpPr>
          <p:nvPr/>
        </p:nvSpPr>
        <p:spPr bwMode="auto">
          <a:xfrm>
            <a:off x="7013018" y="5144777"/>
            <a:ext cx="729630" cy="740906"/>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7857" tIns="43928" rIns="87857" bIns="43928" numCol="1" anchor="t" anchorCtr="0" compatLnSpc="1">
            <a:prstTxWarp prst="textNoShape">
              <a:avLst/>
            </a:prstTxWarp>
          </a:bodyPr>
          <a:lstStyle/>
          <a:p>
            <a:pPr defTabSz="896171"/>
            <a:endParaRPr lang="en-US" sz="1730" dirty="0">
              <a:solidFill>
                <a:srgbClr val="505050"/>
              </a:solidFill>
            </a:endParaRPr>
          </a:p>
        </p:txBody>
      </p:sp>
      <p:sp>
        <p:nvSpPr>
          <p:cNvPr id="41" name="Rectangle 40"/>
          <p:cNvSpPr/>
          <p:nvPr/>
        </p:nvSpPr>
        <p:spPr>
          <a:xfrm>
            <a:off x="5292539" y="6050661"/>
            <a:ext cx="2100275" cy="443577"/>
          </a:xfrm>
          <a:prstGeom prst="rect">
            <a:avLst/>
          </a:prstGeom>
          <a:noFill/>
        </p:spPr>
        <p:txBody>
          <a:bodyPr wrap="none">
            <a:spAutoFit/>
          </a:bodyPr>
          <a:lstStyle/>
          <a:p>
            <a:pPr defTabSz="896171"/>
            <a:r>
              <a:rPr lang="en-US" sz="2306" dirty="0"/>
              <a:t>dev.office.com</a:t>
            </a:r>
            <a:r>
              <a:rPr lang="en-US" sz="1730" dirty="0"/>
              <a:t> </a:t>
            </a:r>
          </a:p>
        </p:txBody>
      </p:sp>
      <p:sp>
        <p:nvSpPr>
          <p:cNvPr id="42" name="Rectangle 41"/>
          <p:cNvSpPr/>
          <p:nvPr/>
        </p:nvSpPr>
        <p:spPr bwMode="auto">
          <a:xfrm>
            <a:off x="3539467" y="42695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Groups</a:t>
            </a:r>
          </a:p>
        </p:txBody>
      </p:sp>
      <p:sp>
        <p:nvSpPr>
          <p:cNvPr id="43" name="Rectangle 42"/>
          <p:cNvSpPr/>
          <p:nvPr/>
        </p:nvSpPr>
        <p:spPr bwMode="auto">
          <a:xfrm>
            <a:off x="5326864" y="42717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Notebooks</a:t>
            </a:r>
          </a:p>
        </p:txBody>
      </p:sp>
      <p:sp>
        <p:nvSpPr>
          <p:cNvPr id="44" name="Rectangle 43"/>
          <p:cNvSpPr/>
          <p:nvPr/>
        </p:nvSpPr>
        <p:spPr bwMode="auto">
          <a:xfrm>
            <a:off x="7133179" y="42695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Videos</a:t>
            </a:r>
          </a:p>
        </p:txBody>
      </p:sp>
      <p:sp>
        <p:nvSpPr>
          <p:cNvPr id="45" name="Freeform 7"/>
          <p:cNvSpPr>
            <a:spLocks noChangeAspect="1" noEditPoints="1"/>
          </p:cNvSpPr>
          <p:nvPr/>
        </p:nvSpPr>
        <p:spPr bwMode="auto">
          <a:xfrm>
            <a:off x="6630962" y="4391016"/>
            <a:ext cx="259927" cy="273042"/>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731"/>
            <a:endParaRPr lang="en-US" sz="1763">
              <a:solidFill>
                <a:srgbClr val="FFFFFF"/>
              </a:solidFill>
            </a:endParaRPr>
          </a:p>
        </p:txBody>
      </p:sp>
      <p:sp>
        <p:nvSpPr>
          <p:cNvPr id="46" name="Freeform 5"/>
          <p:cNvSpPr>
            <a:spLocks noEditPoints="1"/>
          </p:cNvSpPr>
          <p:nvPr/>
        </p:nvSpPr>
        <p:spPr bwMode="auto">
          <a:xfrm>
            <a:off x="3111346" y="4369069"/>
            <a:ext cx="320196" cy="296128"/>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731"/>
            <a:endParaRPr lang="en-US" sz="1959">
              <a:solidFill>
                <a:srgbClr val="FFFFFF"/>
              </a:solidFill>
            </a:endParaRPr>
          </a:p>
        </p:txBody>
      </p:sp>
      <p:sp>
        <p:nvSpPr>
          <p:cNvPr id="47" name="Freeform 14"/>
          <p:cNvSpPr>
            <a:spLocks noEditPoints="1"/>
          </p:cNvSpPr>
          <p:nvPr/>
        </p:nvSpPr>
        <p:spPr bwMode="auto">
          <a:xfrm>
            <a:off x="8434482" y="4356065"/>
            <a:ext cx="267940" cy="31424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731"/>
            <a:endParaRPr lang="en-US" sz="1763">
              <a:solidFill>
                <a:srgbClr val="FFFFFF"/>
              </a:solidFill>
            </a:endParaRPr>
          </a:p>
        </p:txBody>
      </p:sp>
      <p:sp>
        <p:nvSpPr>
          <p:cNvPr id="48" name="Freeform 5"/>
          <p:cNvSpPr>
            <a:spLocks noChangeAspect="1" noEditPoints="1"/>
          </p:cNvSpPr>
          <p:nvPr/>
        </p:nvSpPr>
        <p:spPr bwMode="auto">
          <a:xfrm>
            <a:off x="4827024" y="4415171"/>
            <a:ext cx="286152" cy="243293"/>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nvGrpSpPr>
          <p:cNvPr id="49" name="Group 48"/>
          <p:cNvGrpSpPr/>
          <p:nvPr/>
        </p:nvGrpSpPr>
        <p:grpSpPr>
          <a:xfrm>
            <a:off x="9418638" y="167118"/>
            <a:ext cx="2671558" cy="287338"/>
            <a:chOff x="10305860" y="167118"/>
            <a:chExt cx="2671558" cy="287338"/>
          </a:xfrm>
        </p:grpSpPr>
        <p:sp>
          <p:nvSpPr>
            <p:cNvPr id="50" name="TextBox 49"/>
            <p:cNvSpPr txBox="1"/>
            <p:nvPr/>
          </p:nvSpPr>
          <p:spPr>
            <a:xfrm>
              <a:off x="10305860" y="167118"/>
              <a:ext cx="2671558"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Connect with </a:t>
              </a:r>
              <a:r>
                <a:rPr lang="en-US" sz="1400" dirty="0" smtClean="0">
                  <a:gradFill>
                    <a:gsLst>
                      <a:gs pos="8367">
                        <a:schemeClr val="tx1"/>
                      </a:gs>
                      <a:gs pos="31000">
                        <a:schemeClr val="tx1"/>
                      </a:gs>
                    </a:gsLst>
                    <a:lin ang="5400000" scaled="0"/>
                  </a:gradFill>
                </a:rPr>
                <a:t/>
              </a:r>
              <a:br>
                <a:rPr lang="en-US" sz="1400" dirty="0" smtClean="0">
                  <a:gradFill>
                    <a:gsLst>
                      <a:gs pos="8367">
                        <a:schemeClr val="tx1"/>
                      </a:gs>
                      <a:gs pos="31000">
                        <a:schemeClr val="tx1"/>
                      </a:gs>
                    </a:gsLst>
                    <a:lin ang="5400000" scaled="0"/>
                  </a:gradFill>
                </a:rPr>
              </a:br>
              <a:r>
                <a:rPr lang="en-US" sz="1400" dirty="0" smtClean="0">
                  <a:gradFill>
                    <a:gsLst>
                      <a:gs pos="8367">
                        <a:schemeClr val="tx1"/>
                      </a:gs>
                      <a:gs pos="31000">
                        <a:schemeClr val="tx1"/>
                      </a:gs>
                    </a:gsLst>
                    <a:lin ang="5400000" scaled="0"/>
                  </a:gradFill>
                </a:rPr>
                <a:t>Microsoft Graph APIs</a:t>
              </a:r>
              <a:endParaRPr lang="en-US" sz="1400" dirty="0">
                <a:gradFill>
                  <a:gsLst>
                    <a:gs pos="8367">
                      <a:schemeClr val="tx1"/>
                    </a:gs>
                    <a:gs pos="31000">
                      <a:schemeClr val="tx1"/>
                    </a:gs>
                  </a:gsLst>
                  <a:lin ang="5400000" scaled="0"/>
                </a:gradFill>
              </a:endParaRPr>
            </a:p>
          </p:txBody>
        </p:sp>
        <p:sp>
          <p:nvSpPr>
            <p:cNvPr id="51"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2613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grpSp>
        <p:nvGrpSpPr>
          <p:cNvPr id="3" name="Group 2"/>
          <p:cNvGrpSpPr/>
          <p:nvPr/>
        </p:nvGrpSpPr>
        <p:grpSpPr>
          <a:xfrm>
            <a:off x="6094413" y="2544304"/>
            <a:ext cx="5840114" cy="3641116"/>
            <a:chOff x="7183317" y="4538026"/>
            <a:chExt cx="4740605" cy="2321778"/>
          </a:xfrm>
        </p:grpSpPr>
        <p:sp>
          <p:nvSpPr>
            <p:cNvPr id="5" name="Freeform 293"/>
            <p:cNvSpPr>
              <a:spLocks/>
            </p:cNvSpPr>
            <p:nvPr/>
          </p:nvSpPr>
          <p:spPr bwMode="auto">
            <a:xfrm>
              <a:off x="8760776" y="4820715"/>
              <a:ext cx="901119" cy="2035131"/>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6" name="Freeform 294"/>
            <p:cNvSpPr>
              <a:spLocks/>
            </p:cNvSpPr>
            <p:nvPr/>
          </p:nvSpPr>
          <p:spPr bwMode="auto">
            <a:xfrm>
              <a:off x="9593800" y="4884219"/>
              <a:ext cx="661002" cy="1973829"/>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7" name="Freeform 295"/>
            <p:cNvSpPr>
              <a:spLocks/>
            </p:cNvSpPr>
            <p:nvPr/>
          </p:nvSpPr>
          <p:spPr bwMode="auto">
            <a:xfrm>
              <a:off x="11324368" y="5070471"/>
              <a:ext cx="599554" cy="1785376"/>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8" name="Freeform 296"/>
            <p:cNvSpPr>
              <a:spLocks/>
            </p:cNvSpPr>
            <p:nvPr/>
          </p:nvSpPr>
          <p:spPr bwMode="auto">
            <a:xfrm>
              <a:off x="10356114" y="4881786"/>
              <a:ext cx="908465" cy="1974061"/>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9" name="Freeform 331"/>
            <p:cNvSpPr>
              <a:spLocks/>
            </p:cNvSpPr>
            <p:nvPr/>
          </p:nvSpPr>
          <p:spPr bwMode="auto">
            <a:xfrm>
              <a:off x="9333264" y="5826743"/>
              <a:ext cx="225610" cy="1007445"/>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rgbClr val="FF8C00">
                <a:lumMod val="50000"/>
              </a:srgbClr>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0" name="Freeform 332"/>
            <p:cNvSpPr>
              <a:spLocks/>
            </p:cNvSpPr>
            <p:nvPr/>
          </p:nvSpPr>
          <p:spPr bwMode="auto">
            <a:xfrm>
              <a:off x="9524488" y="5832664"/>
              <a:ext cx="210494" cy="968372"/>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rgbClr val="FF8C00">
                <a:lumMod val="50000"/>
              </a:srgbClr>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1" name="Freeform 389"/>
            <p:cNvSpPr>
              <a:spLocks/>
            </p:cNvSpPr>
            <p:nvPr/>
          </p:nvSpPr>
          <p:spPr bwMode="auto">
            <a:xfrm flipH="1">
              <a:off x="7686612" y="4806599"/>
              <a:ext cx="909069" cy="2052130"/>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2" name="Freeform 421"/>
            <p:cNvSpPr>
              <a:spLocks/>
            </p:cNvSpPr>
            <p:nvPr/>
          </p:nvSpPr>
          <p:spPr bwMode="auto">
            <a:xfrm flipH="1">
              <a:off x="7541577" y="6006444"/>
              <a:ext cx="209981" cy="840901"/>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3" name="Freeform 422"/>
            <p:cNvSpPr>
              <a:spLocks/>
            </p:cNvSpPr>
            <p:nvPr/>
          </p:nvSpPr>
          <p:spPr bwMode="auto">
            <a:xfrm flipH="1">
              <a:off x="7602220" y="6798346"/>
              <a:ext cx="122916" cy="61458"/>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rgbClr val="FF8C00">
                <a:lumMod val="75000"/>
              </a:srgbClr>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4" name="Freeform 423"/>
            <p:cNvSpPr>
              <a:spLocks/>
            </p:cNvSpPr>
            <p:nvPr/>
          </p:nvSpPr>
          <p:spPr bwMode="auto">
            <a:xfrm flipH="1">
              <a:off x="7371815" y="6003260"/>
              <a:ext cx="209981" cy="830927"/>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5" name="Freeform 424"/>
            <p:cNvSpPr>
              <a:spLocks/>
            </p:cNvSpPr>
            <p:nvPr/>
          </p:nvSpPr>
          <p:spPr bwMode="auto">
            <a:xfrm flipH="1">
              <a:off x="7402275" y="6798227"/>
              <a:ext cx="122916" cy="61458"/>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rgbClr val="FF8C00">
                <a:lumMod val="75000"/>
              </a:srgbClr>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grpSp>
          <p:nvGrpSpPr>
            <p:cNvPr id="16" name="Group 15"/>
            <p:cNvGrpSpPr/>
            <p:nvPr/>
          </p:nvGrpSpPr>
          <p:grpSpPr>
            <a:xfrm>
              <a:off x="7375748" y="4702951"/>
              <a:ext cx="384223" cy="545367"/>
              <a:chOff x="7405547" y="4764560"/>
              <a:chExt cx="302717" cy="429678"/>
            </a:xfrm>
          </p:grpSpPr>
          <p:sp>
            <p:nvSpPr>
              <p:cNvPr id="154"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55"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56"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57"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58"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59"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60"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61"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62"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63"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64"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65"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66"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67"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grpSp>
        <p:sp>
          <p:nvSpPr>
            <p:cNvPr id="17" name="Freeform 90"/>
            <p:cNvSpPr>
              <a:spLocks/>
            </p:cNvSpPr>
            <p:nvPr/>
          </p:nvSpPr>
          <p:spPr bwMode="auto">
            <a:xfrm>
              <a:off x="9166250" y="5074100"/>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8" name="Freeform 91"/>
            <p:cNvSpPr>
              <a:spLocks/>
            </p:cNvSpPr>
            <p:nvPr/>
          </p:nvSpPr>
          <p:spPr bwMode="auto">
            <a:xfrm>
              <a:off x="9775850" y="5364612"/>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9" name="Rectangle 92"/>
            <p:cNvSpPr>
              <a:spLocks noChangeArrowheads="1"/>
            </p:cNvSpPr>
            <p:nvPr/>
          </p:nvSpPr>
          <p:spPr bwMode="auto">
            <a:xfrm>
              <a:off x="9185300" y="5364612"/>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20" name="Freeform 93"/>
            <p:cNvSpPr>
              <a:spLocks/>
            </p:cNvSpPr>
            <p:nvPr/>
          </p:nvSpPr>
          <p:spPr bwMode="auto">
            <a:xfrm>
              <a:off x="9185300" y="5937700"/>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21" name="Freeform 94"/>
            <p:cNvSpPr>
              <a:spLocks/>
            </p:cNvSpPr>
            <p:nvPr/>
          </p:nvSpPr>
          <p:spPr bwMode="auto">
            <a:xfrm>
              <a:off x="9923488" y="5645600"/>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22" name="Rectangle 98"/>
            <p:cNvSpPr>
              <a:spLocks noChangeArrowheads="1"/>
            </p:cNvSpPr>
            <p:nvPr/>
          </p:nvSpPr>
          <p:spPr bwMode="auto">
            <a:xfrm>
              <a:off x="9828238" y="5593212"/>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23" name="Rectangle 102"/>
            <p:cNvSpPr>
              <a:spLocks noChangeArrowheads="1"/>
            </p:cNvSpPr>
            <p:nvPr/>
          </p:nvSpPr>
          <p:spPr bwMode="auto">
            <a:xfrm>
              <a:off x="9185300" y="5364612"/>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24" name="Rectangle 103"/>
            <p:cNvSpPr>
              <a:spLocks noChangeArrowheads="1"/>
            </p:cNvSpPr>
            <p:nvPr/>
          </p:nvSpPr>
          <p:spPr bwMode="auto">
            <a:xfrm>
              <a:off x="9775850" y="5364612"/>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grpSp>
          <p:nvGrpSpPr>
            <p:cNvPr id="25" name="Group 24"/>
            <p:cNvGrpSpPr/>
            <p:nvPr/>
          </p:nvGrpSpPr>
          <p:grpSpPr>
            <a:xfrm>
              <a:off x="9346657" y="4578187"/>
              <a:ext cx="385310" cy="539024"/>
              <a:chOff x="9374573" y="4664153"/>
              <a:chExt cx="312233" cy="436794"/>
            </a:xfrm>
          </p:grpSpPr>
          <p:sp>
            <p:nvSpPr>
              <p:cNvPr id="135"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36"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37"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38"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39"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40"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41"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42"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43"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44"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45"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46"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47"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48"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49"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50"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51"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52"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53"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grpSp>
        <p:sp>
          <p:nvSpPr>
            <p:cNvPr id="26" name="Freeform 323"/>
            <p:cNvSpPr>
              <a:spLocks/>
            </p:cNvSpPr>
            <p:nvPr/>
          </p:nvSpPr>
          <p:spPr bwMode="auto">
            <a:xfrm>
              <a:off x="9346338"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27" name="Freeform 324"/>
            <p:cNvSpPr>
              <a:spLocks/>
            </p:cNvSpPr>
            <p:nvPr/>
          </p:nvSpPr>
          <p:spPr bwMode="auto">
            <a:xfrm>
              <a:off x="9542314"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28" name="Rectangle 155"/>
            <p:cNvSpPr>
              <a:spLocks noChangeArrowheads="1"/>
            </p:cNvSpPr>
            <p:nvPr/>
          </p:nvSpPr>
          <p:spPr bwMode="auto">
            <a:xfrm>
              <a:off x="7395587" y="5194875"/>
              <a:ext cx="355718" cy="30617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29" name="Freeform 163"/>
            <p:cNvSpPr>
              <a:spLocks/>
            </p:cNvSpPr>
            <p:nvPr/>
          </p:nvSpPr>
          <p:spPr bwMode="auto">
            <a:xfrm>
              <a:off x="7502537" y="5124634"/>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grpSp>
          <p:nvGrpSpPr>
            <p:cNvPr id="30" name="Group 29"/>
            <p:cNvGrpSpPr/>
            <p:nvPr/>
          </p:nvGrpSpPr>
          <p:grpSpPr>
            <a:xfrm>
              <a:off x="7183317" y="5150771"/>
              <a:ext cx="763845" cy="1011010"/>
              <a:chOff x="7051597" y="5172550"/>
              <a:chExt cx="922338" cy="1220787"/>
            </a:xfrm>
          </p:grpSpPr>
          <p:sp>
            <p:nvSpPr>
              <p:cNvPr id="126"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27"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28"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29"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30"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404040"/>
                  </a:solidFill>
                </a:endParaRPr>
              </a:p>
            </p:txBody>
          </p:sp>
          <p:sp>
            <p:nvSpPr>
              <p:cNvPr id="131"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32"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33"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p:txBody>
          </p:sp>
          <p:sp>
            <p:nvSpPr>
              <p:cNvPr id="134"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grpSp>
        <p:grpSp>
          <p:nvGrpSpPr>
            <p:cNvPr id="31" name="Group 30"/>
            <p:cNvGrpSpPr/>
            <p:nvPr/>
          </p:nvGrpSpPr>
          <p:grpSpPr>
            <a:xfrm>
              <a:off x="10916482" y="4730585"/>
              <a:ext cx="809127" cy="2103604"/>
              <a:chOff x="4725988" y="7138463"/>
              <a:chExt cx="893762" cy="2323642"/>
            </a:xfrm>
          </p:grpSpPr>
          <p:sp>
            <p:nvSpPr>
              <p:cNvPr id="99"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00"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01"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02"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0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0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05"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rgbClr val="FF8C00">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06"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07"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rgbClr val="FF8C00">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grpSp>
            <p:nvGrpSpPr>
              <p:cNvPr id="108" name="Group 107"/>
              <p:cNvGrpSpPr/>
              <p:nvPr/>
            </p:nvGrpSpPr>
            <p:grpSpPr>
              <a:xfrm>
                <a:off x="4895429" y="7138463"/>
                <a:ext cx="432081" cy="562325"/>
                <a:chOff x="4949548" y="7156100"/>
                <a:chExt cx="347110" cy="451741"/>
              </a:xfrm>
            </p:grpSpPr>
            <p:sp>
              <p:nvSpPr>
                <p:cNvPr id="109"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10"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11"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12"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13"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14"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15"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16"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17"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18"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19"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20"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21"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22"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23"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24"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125"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grpSp>
        </p:grpSp>
        <p:sp>
          <p:nvSpPr>
            <p:cNvPr id="32" name="Freeform 301"/>
            <p:cNvSpPr>
              <a:spLocks/>
            </p:cNvSpPr>
            <p:nvPr/>
          </p:nvSpPr>
          <p:spPr bwMode="auto">
            <a:xfrm>
              <a:off x="11056714" y="6763980"/>
              <a:ext cx="190724" cy="9402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33" name="Freeform 303"/>
            <p:cNvSpPr>
              <a:spLocks/>
            </p:cNvSpPr>
            <p:nvPr/>
          </p:nvSpPr>
          <p:spPr bwMode="auto">
            <a:xfrm>
              <a:off x="11290725" y="6768467"/>
              <a:ext cx="184080" cy="89484"/>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grpSp>
          <p:nvGrpSpPr>
            <p:cNvPr id="34" name="Group 33"/>
            <p:cNvGrpSpPr/>
            <p:nvPr/>
          </p:nvGrpSpPr>
          <p:grpSpPr>
            <a:xfrm>
              <a:off x="10094772" y="4578187"/>
              <a:ext cx="775032" cy="2280981"/>
              <a:chOff x="10094772" y="4617073"/>
              <a:chExt cx="761819" cy="2242095"/>
            </a:xfrm>
          </p:grpSpPr>
          <p:sp>
            <p:nvSpPr>
              <p:cNvPr id="72"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73"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74"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75"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76"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77"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78"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79"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80"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rgbClr val="BAD80A">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81"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82"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83"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84"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85"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86"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87"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88"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89"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90"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91"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92"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93"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94"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95"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96"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97"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rgbClr val="BAD80A">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p:txBody>
          </p:sp>
          <p:sp>
            <p:nvSpPr>
              <p:cNvPr id="98"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grpSp>
        <p:sp>
          <p:nvSpPr>
            <p:cNvPr id="35" name="Freeform 286"/>
            <p:cNvSpPr>
              <a:spLocks/>
            </p:cNvSpPr>
            <p:nvPr/>
          </p:nvSpPr>
          <p:spPr bwMode="auto">
            <a:xfrm>
              <a:off x="10739034" y="4917744"/>
              <a:ext cx="122238" cy="44444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404040"/>
                </a:solidFill>
              </a:endParaRPr>
            </a:p>
          </p:txBody>
        </p:sp>
        <p:sp>
          <p:nvSpPr>
            <p:cNvPr id="36" name="Freeform 276"/>
            <p:cNvSpPr>
              <a:spLocks/>
            </p:cNvSpPr>
            <p:nvPr/>
          </p:nvSpPr>
          <p:spPr bwMode="auto">
            <a:xfrm>
              <a:off x="10718706" y="5308083"/>
              <a:ext cx="162167" cy="91454"/>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rgbClr val="BAD80A">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37" name="Rectangle 96"/>
            <p:cNvSpPr>
              <a:spLocks noChangeArrowheads="1"/>
            </p:cNvSpPr>
            <p:nvPr/>
          </p:nvSpPr>
          <p:spPr bwMode="auto">
            <a:xfrm>
              <a:off x="9828238" y="5593212"/>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38" name="Freeform 97"/>
            <p:cNvSpPr>
              <a:spLocks/>
            </p:cNvSpPr>
            <p:nvPr/>
          </p:nvSpPr>
          <p:spPr bwMode="auto">
            <a:xfrm>
              <a:off x="9947300" y="5332862"/>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grpSp>
          <p:nvGrpSpPr>
            <p:cNvPr id="39" name="Group 38"/>
            <p:cNvGrpSpPr/>
            <p:nvPr/>
          </p:nvGrpSpPr>
          <p:grpSpPr>
            <a:xfrm>
              <a:off x="8164080" y="4538026"/>
              <a:ext cx="736600" cy="2320703"/>
              <a:chOff x="8164080" y="4538026"/>
              <a:chExt cx="736600" cy="2320703"/>
            </a:xfrm>
          </p:grpSpPr>
          <p:grpSp>
            <p:nvGrpSpPr>
              <p:cNvPr id="40" name="Group 39"/>
              <p:cNvGrpSpPr/>
              <p:nvPr/>
            </p:nvGrpSpPr>
            <p:grpSpPr>
              <a:xfrm>
                <a:off x="8164080" y="4538026"/>
                <a:ext cx="736600" cy="2278663"/>
                <a:chOff x="6086476" y="7174900"/>
                <a:chExt cx="736600" cy="2278663"/>
              </a:xfrm>
            </p:grpSpPr>
            <p:sp>
              <p:nvSpPr>
                <p:cNvPr id="43"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404040"/>
                    </a:solidFill>
                  </a:endParaRPr>
                </a:p>
              </p:txBody>
            </p:sp>
            <p:sp>
              <p:nvSpPr>
                <p:cNvPr id="44"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404040"/>
                    </a:solidFill>
                  </a:endParaRPr>
                </a:p>
                <a:p>
                  <a:pPr defTabSz="914400">
                    <a:defRPr/>
                  </a:pPr>
                  <a:endParaRPr lang="en-US" kern="0" dirty="0" smtClean="0">
                    <a:solidFill>
                      <a:srgbClr val="404040"/>
                    </a:solidFill>
                  </a:endParaRPr>
                </a:p>
                <a:p>
                  <a:pPr defTabSz="914400">
                    <a:defRPr/>
                  </a:pPr>
                  <a:endParaRPr lang="en-US" kern="0" dirty="0" smtClean="0">
                    <a:solidFill>
                      <a:srgbClr val="404040"/>
                    </a:solidFill>
                  </a:endParaRPr>
                </a:p>
              </p:txBody>
            </p:sp>
            <p:sp>
              <p:nvSpPr>
                <p:cNvPr id="45"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46"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47"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48"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49"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50"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51"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52"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53"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54"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55"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56"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grpSp>
              <p:nvGrpSpPr>
                <p:cNvPr id="57" name="Group 56"/>
                <p:cNvGrpSpPr/>
                <p:nvPr/>
              </p:nvGrpSpPr>
              <p:grpSpPr>
                <a:xfrm>
                  <a:off x="6275388" y="7174900"/>
                  <a:ext cx="353529" cy="441132"/>
                  <a:chOff x="6770468" y="7164742"/>
                  <a:chExt cx="289365" cy="361068"/>
                </a:xfrm>
              </p:grpSpPr>
              <p:sp>
                <p:nvSpPr>
                  <p:cNvPr id="58"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59"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60"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61"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62"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63"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64"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65"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66"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67"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68"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69"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70"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71"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grpSp>
          </p:grpSp>
          <p:sp>
            <p:nvSpPr>
              <p:cNvPr id="41"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sp>
            <p:nvSpPr>
              <p:cNvPr id="42"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404040"/>
                  </a:solidFill>
                </a:endParaRPr>
              </a:p>
            </p:txBody>
          </p:sp>
        </p:grpSp>
      </p:grpSp>
      <p:grpSp>
        <p:nvGrpSpPr>
          <p:cNvPr id="171" name="Group 170"/>
          <p:cNvGrpSpPr/>
          <p:nvPr/>
        </p:nvGrpSpPr>
        <p:grpSpPr>
          <a:xfrm>
            <a:off x="9418638" y="167118"/>
            <a:ext cx="2671558" cy="287338"/>
            <a:chOff x="10305860" y="167118"/>
            <a:chExt cx="2671558" cy="287338"/>
          </a:xfrm>
        </p:grpSpPr>
        <p:sp>
          <p:nvSpPr>
            <p:cNvPr id="172" name="TextBox 171"/>
            <p:cNvSpPr txBox="1"/>
            <p:nvPr/>
          </p:nvSpPr>
          <p:spPr>
            <a:xfrm>
              <a:off x="10305860" y="167118"/>
              <a:ext cx="2671558"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Connect with </a:t>
              </a:r>
              <a:r>
                <a:rPr lang="en-US" sz="1400" dirty="0" smtClean="0">
                  <a:gradFill>
                    <a:gsLst>
                      <a:gs pos="8367">
                        <a:schemeClr val="tx1"/>
                      </a:gs>
                      <a:gs pos="31000">
                        <a:schemeClr val="tx1"/>
                      </a:gs>
                    </a:gsLst>
                    <a:lin ang="5400000" scaled="0"/>
                  </a:gradFill>
                </a:rPr>
                <a:t/>
              </a:r>
              <a:br>
                <a:rPr lang="en-US" sz="1400" dirty="0" smtClean="0">
                  <a:gradFill>
                    <a:gsLst>
                      <a:gs pos="8367">
                        <a:schemeClr val="tx1"/>
                      </a:gs>
                      <a:gs pos="31000">
                        <a:schemeClr val="tx1"/>
                      </a:gs>
                    </a:gsLst>
                    <a:lin ang="5400000" scaled="0"/>
                  </a:gradFill>
                </a:rPr>
              </a:br>
              <a:r>
                <a:rPr lang="en-US" sz="1400" dirty="0" smtClean="0">
                  <a:gradFill>
                    <a:gsLst>
                      <a:gs pos="8367">
                        <a:schemeClr val="tx1"/>
                      </a:gs>
                      <a:gs pos="31000">
                        <a:schemeClr val="tx1"/>
                      </a:gs>
                    </a:gsLst>
                    <a:lin ang="5400000" scaled="0"/>
                  </a:gradFill>
                </a:rPr>
                <a:t>Microsoft Graph APIs</a:t>
              </a:r>
              <a:endParaRPr lang="en-US" sz="1400" dirty="0">
                <a:gradFill>
                  <a:gsLst>
                    <a:gs pos="8367">
                      <a:schemeClr val="tx1"/>
                    </a:gs>
                    <a:gs pos="31000">
                      <a:schemeClr val="tx1"/>
                    </a:gs>
                  </a:gsLst>
                  <a:lin ang="5400000" scaled="0"/>
                </a:gradFill>
              </a:endParaRPr>
            </a:p>
          </p:txBody>
        </p:sp>
        <p:sp>
          <p:nvSpPr>
            <p:cNvPr id="173"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0454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platform</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669904277"/>
              </p:ext>
            </p:extLst>
          </p:nvPr>
        </p:nvGraphicFramePr>
        <p:xfrm>
          <a:off x="436559" y="1367782"/>
          <a:ext cx="11542715" cy="2038284"/>
        </p:xfrm>
        <a:graphic>
          <a:graphicData uri="http://schemas.openxmlformats.org/drawingml/2006/table">
            <a:tbl>
              <a:tblPr firstRow="1" bandRow="1">
                <a:tableStyleId>{93296810-A885-4BE3-A3E7-6D5BEEA58F35}</a:tableStyleId>
              </a:tblPr>
              <a:tblGrid>
                <a:gridCol w="2725946">
                  <a:extLst>
                    <a:ext uri="{9D8B030D-6E8A-4147-A177-3AD203B41FA5}">
                      <a16:colId xmlns:a16="http://schemas.microsoft.com/office/drawing/2014/main" val="364167817"/>
                    </a:ext>
                  </a:extLst>
                </a:gridCol>
                <a:gridCol w="678213">
                  <a:extLst>
                    <a:ext uri="{9D8B030D-6E8A-4147-A177-3AD203B41FA5}">
                      <a16:colId xmlns:a16="http://schemas.microsoft.com/office/drawing/2014/main" val="999347073"/>
                    </a:ext>
                  </a:extLst>
                </a:gridCol>
                <a:gridCol w="678213">
                  <a:extLst>
                    <a:ext uri="{9D8B030D-6E8A-4147-A177-3AD203B41FA5}">
                      <a16:colId xmlns:a16="http://schemas.microsoft.com/office/drawing/2014/main" val="2860114788"/>
                    </a:ext>
                  </a:extLst>
                </a:gridCol>
                <a:gridCol w="678213">
                  <a:extLst>
                    <a:ext uri="{9D8B030D-6E8A-4147-A177-3AD203B41FA5}">
                      <a16:colId xmlns:a16="http://schemas.microsoft.com/office/drawing/2014/main" val="4177738520"/>
                    </a:ext>
                  </a:extLst>
                </a:gridCol>
                <a:gridCol w="678213">
                  <a:extLst>
                    <a:ext uri="{9D8B030D-6E8A-4147-A177-3AD203B41FA5}">
                      <a16:colId xmlns:a16="http://schemas.microsoft.com/office/drawing/2014/main" val="1590951182"/>
                    </a:ext>
                  </a:extLst>
                </a:gridCol>
                <a:gridCol w="678213">
                  <a:extLst>
                    <a:ext uri="{9D8B030D-6E8A-4147-A177-3AD203B41FA5}">
                      <a16:colId xmlns:a16="http://schemas.microsoft.com/office/drawing/2014/main" val="1796620799"/>
                    </a:ext>
                  </a:extLst>
                </a:gridCol>
                <a:gridCol w="678213">
                  <a:extLst>
                    <a:ext uri="{9D8B030D-6E8A-4147-A177-3AD203B41FA5}">
                      <a16:colId xmlns:a16="http://schemas.microsoft.com/office/drawing/2014/main" val="952751486"/>
                    </a:ext>
                  </a:extLst>
                </a:gridCol>
                <a:gridCol w="678213">
                  <a:extLst>
                    <a:ext uri="{9D8B030D-6E8A-4147-A177-3AD203B41FA5}">
                      <a16:colId xmlns:a16="http://schemas.microsoft.com/office/drawing/2014/main" val="2613330142"/>
                    </a:ext>
                  </a:extLst>
                </a:gridCol>
                <a:gridCol w="678213">
                  <a:extLst>
                    <a:ext uri="{9D8B030D-6E8A-4147-A177-3AD203B41FA5}">
                      <a16:colId xmlns:a16="http://schemas.microsoft.com/office/drawing/2014/main" val="787165788"/>
                    </a:ext>
                  </a:extLst>
                </a:gridCol>
                <a:gridCol w="678213">
                  <a:extLst>
                    <a:ext uri="{9D8B030D-6E8A-4147-A177-3AD203B41FA5}">
                      <a16:colId xmlns:a16="http://schemas.microsoft.com/office/drawing/2014/main" val="1720074056"/>
                    </a:ext>
                  </a:extLst>
                </a:gridCol>
                <a:gridCol w="678213">
                  <a:extLst>
                    <a:ext uri="{9D8B030D-6E8A-4147-A177-3AD203B41FA5}">
                      <a16:colId xmlns:a16="http://schemas.microsoft.com/office/drawing/2014/main" val="3342116237"/>
                    </a:ext>
                  </a:extLst>
                </a:gridCol>
                <a:gridCol w="678213">
                  <a:extLst>
                    <a:ext uri="{9D8B030D-6E8A-4147-A177-3AD203B41FA5}">
                      <a16:colId xmlns:a16="http://schemas.microsoft.com/office/drawing/2014/main" val="3604417806"/>
                    </a:ext>
                  </a:extLst>
                </a:gridCol>
                <a:gridCol w="678213">
                  <a:extLst>
                    <a:ext uri="{9D8B030D-6E8A-4147-A177-3AD203B41FA5}">
                      <a16:colId xmlns:a16="http://schemas.microsoft.com/office/drawing/2014/main" val="545692717"/>
                    </a:ext>
                  </a:extLst>
                </a:gridCol>
                <a:gridCol w="678213">
                  <a:extLst>
                    <a:ext uri="{9D8B030D-6E8A-4147-A177-3AD203B41FA5}">
                      <a16:colId xmlns:a16="http://schemas.microsoft.com/office/drawing/2014/main" val="334580971"/>
                    </a:ext>
                  </a:extLst>
                </a:gridCol>
              </a:tblGrid>
              <a:tr h="672144">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tc>
                  <a:txBody>
                    <a:bodyPr/>
                    <a:lstStyle/>
                    <a:p>
                      <a:endParaRPr lang="en-US" sz="1700" dirty="0"/>
                    </a:p>
                  </a:txBody>
                  <a:tcPr marL="89619" marR="89619" marT="44810" marB="44810">
                    <a:solidFill>
                      <a:schemeClr val="accent3"/>
                    </a:solidFill>
                  </a:tcPr>
                </a:tc>
                <a:extLst>
                  <a:ext uri="{0D108BD9-81ED-4DB2-BD59-A6C34878D82A}">
                    <a16:rowId xmlns:a16="http://schemas.microsoft.com/office/drawing/2014/main" val="1332158174"/>
                  </a:ext>
                </a:extLst>
              </a:tr>
              <a:tr h="448096">
                <a:tc>
                  <a:txBody>
                    <a:bodyPr/>
                    <a:lstStyle/>
                    <a:p>
                      <a:r>
                        <a:rPr lang="en-US" sz="1700" dirty="0" smtClean="0">
                          <a:gradFill>
                            <a:gsLst>
                              <a:gs pos="5000">
                                <a:schemeClr val="tx1"/>
                              </a:gs>
                              <a:gs pos="46000">
                                <a:schemeClr val="tx1"/>
                              </a:gs>
                            </a:gsLst>
                            <a:lin ang="5400000" scaled="0"/>
                          </a:gradFill>
                        </a:rPr>
                        <a:t>ADAL</a:t>
                      </a:r>
                      <a:r>
                        <a:rPr lang="en-US" sz="1700" baseline="0" dirty="0" smtClean="0">
                          <a:gradFill>
                            <a:gsLst>
                              <a:gs pos="5000">
                                <a:schemeClr val="tx1"/>
                              </a:gs>
                              <a:gs pos="46000">
                                <a:schemeClr val="tx1"/>
                              </a:gs>
                            </a:gsLst>
                            <a:lin ang="5400000" scaled="0"/>
                          </a:gradFill>
                        </a:rPr>
                        <a:t> Library</a:t>
                      </a:r>
                      <a:endParaRPr lang="en-US" sz="1700" dirty="0">
                        <a:gradFill>
                          <a:gsLst>
                            <a:gs pos="5000">
                              <a:schemeClr val="tx1"/>
                            </a:gs>
                            <a:gs pos="46000">
                              <a:schemeClr val="tx1"/>
                            </a:gs>
                          </a:gsLst>
                          <a:lin ang="5400000" scaled="0"/>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lin ang="5400000" scaled="0"/>
                          </a:gradFill>
                        </a:rPr>
                        <a:t>✔</a:t>
                      </a:r>
                      <a:endParaRPr lang="en-US" sz="2400" dirty="0">
                        <a:gradFill>
                          <a:gsLst>
                            <a:gs pos="5000">
                              <a:schemeClr val="bg2">
                                <a:lumMod val="50000"/>
                              </a:schemeClr>
                            </a:gs>
                            <a:gs pos="51000">
                              <a:schemeClr val="bg2">
                                <a:lumMod val="50000"/>
                              </a:schemeClr>
                            </a:gs>
                          </a:gsLst>
                          <a:lin ang="5400000" scaled="0"/>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extLst>
                  <a:ext uri="{0D108BD9-81ED-4DB2-BD59-A6C34878D82A}">
                    <a16:rowId xmlns:a16="http://schemas.microsoft.com/office/drawing/2014/main" val="3878855598"/>
                  </a:ext>
                </a:extLst>
              </a:tr>
              <a:tr h="448096">
                <a:tc>
                  <a:txBody>
                    <a:bodyPr/>
                    <a:lstStyle/>
                    <a:p>
                      <a:r>
                        <a:rPr lang="en-US" sz="1700" dirty="0" smtClean="0">
                          <a:gradFill>
                            <a:gsLst>
                              <a:gs pos="5000">
                                <a:schemeClr val="tx1"/>
                              </a:gs>
                              <a:gs pos="46000">
                                <a:schemeClr val="tx1"/>
                              </a:gs>
                            </a:gsLst>
                            <a:lin ang="5400000" scaled="0"/>
                          </a:gradFill>
                        </a:rPr>
                        <a:t>Office 365 SDK</a:t>
                      </a:r>
                      <a:endParaRPr lang="en-US" sz="1700" dirty="0">
                        <a:gradFill>
                          <a:gsLst>
                            <a:gs pos="5000">
                              <a:schemeClr val="tx1"/>
                            </a:gs>
                            <a:gs pos="46000">
                              <a:schemeClr val="tx1"/>
                            </a:gs>
                          </a:gsLst>
                          <a:lin ang="5400000" scaled="0"/>
                        </a:gradFill>
                      </a:endParaRPr>
                    </a:p>
                  </a:txBody>
                  <a:tcPr marL="89619" marR="89619" marT="44810" marB="44810">
                    <a:solidFill>
                      <a:schemeClr val="accent3">
                        <a:lumMod val="40000"/>
                        <a:lumOff val="6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40000"/>
                        <a:lumOff val="60000"/>
                      </a:schemeClr>
                    </a:solidFill>
                  </a:tcPr>
                </a:tc>
                <a:tc>
                  <a:txBody>
                    <a:bodyPr/>
                    <a:lstStyle/>
                    <a:p>
                      <a:pPr algn="ct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40000"/>
                        <a:lumOff val="6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40000"/>
                        <a:lumOff val="6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40000"/>
                        <a:lumOff val="6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40000"/>
                        <a:lumOff val="6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40000"/>
                        <a:lumOff val="6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40000"/>
                        <a:lumOff val="6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40000"/>
                        <a:lumOff val="60000"/>
                      </a:schemeClr>
                    </a:solidFill>
                  </a:tcPr>
                </a:tc>
                <a:extLst>
                  <a:ext uri="{0D108BD9-81ED-4DB2-BD59-A6C34878D82A}">
                    <a16:rowId xmlns:a16="http://schemas.microsoft.com/office/drawing/2014/main" val="468970452"/>
                  </a:ext>
                </a:extLst>
              </a:tr>
              <a:tr h="448096">
                <a:tc>
                  <a:txBody>
                    <a:bodyPr/>
                    <a:lstStyle/>
                    <a:p>
                      <a:r>
                        <a:rPr lang="en-US" sz="1700" dirty="0" smtClean="0">
                          <a:gradFill>
                            <a:gsLst>
                              <a:gs pos="5000">
                                <a:schemeClr val="tx1"/>
                              </a:gs>
                              <a:gs pos="46000">
                                <a:schemeClr val="tx1"/>
                              </a:gs>
                            </a:gsLst>
                            <a:lin ang="5400000" scaled="0"/>
                          </a:gradFill>
                        </a:rPr>
                        <a:t>Dev.office.com samples</a:t>
                      </a:r>
                      <a:endParaRPr lang="en-US" sz="1700" dirty="0">
                        <a:gradFill>
                          <a:gsLst>
                            <a:gs pos="5000">
                              <a:schemeClr val="tx1"/>
                            </a:gs>
                            <a:gs pos="46000">
                              <a:schemeClr val="tx1"/>
                            </a:gs>
                          </a:gsLst>
                          <a:lin ang="5400000" scaled="0"/>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tc>
                  <a:txBody>
                    <a:bodyPr/>
                    <a:lstStyle/>
                    <a:p>
                      <a:pPr algn="ctr"/>
                      <a:r>
                        <a:rPr lang="en-US" sz="2400" dirty="0" smtClean="0">
                          <a:gradFill>
                            <a:gsLst>
                              <a:gs pos="5000">
                                <a:schemeClr val="bg2">
                                  <a:lumMod val="50000"/>
                                </a:schemeClr>
                              </a:gs>
                              <a:gs pos="51000">
                                <a:schemeClr val="bg2">
                                  <a:lumMod val="50000"/>
                                </a:schemeClr>
                              </a:gs>
                            </a:gsLst>
                          </a:gradFill>
                        </a:rPr>
                        <a:t>✔</a:t>
                      </a:r>
                      <a:endParaRPr lang="en-US" sz="2400" dirty="0">
                        <a:gradFill>
                          <a:gsLst>
                            <a:gs pos="5000">
                              <a:schemeClr val="bg2">
                                <a:lumMod val="50000"/>
                              </a:schemeClr>
                            </a:gs>
                            <a:gs pos="51000">
                              <a:schemeClr val="bg2">
                                <a:lumMod val="50000"/>
                              </a:schemeClr>
                            </a:gs>
                          </a:gsLst>
                        </a:gradFill>
                      </a:endParaRPr>
                    </a:p>
                  </a:txBody>
                  <a:tcPr marL="89619" marR="89619" marT="44810" marB="44810">
                    <a:solidFill>
                      <a:schemeClr val="accent3">
                        <a:lumMod val="20000"/>
                        <a:lumOff val="80000"/>
                      </a:schemeClr>
                    </a:solidFill>
                  </a:tcPr>
                </a:tc>
                <a:extLst>
                  <a:ext uri="{0D108BD9-81ED-4DB2-BD59-A6C34878D82A}">
                    <a16:rowId xmlns:a16="http://schemas.microsoft.com/office/drawing/2014/main" val="3884538644"/>
                  </a:ext>
                </a:extLst>
              </a:tr>
            </a:tbl>
          </a:graphicData>
        </a:graphic>
      </p:graphicFrame>
      <p:pic>
        <p:nvPicPr>
          <p:cNvPr id="201" name="Picture 4" descr="ph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8710" y="1575363"/>
            <a:ext cx="544621" cy="27231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01"/>
          <p:cNvPicPr>
            <a:picLocks noChangeAspect="1"/>
          </p:cNvPicPr>
          <p:nvPr/>
        </p:nvPicPr>
        <p:blipFill rotWithShape="1">
          <a:blip r:embed="rId4" cstate="print">
            <a:extLst>
              <a:ext uri="{28A0092B-C50C-407E-A947-70E740481C1C}">
                <a14:useLocalDpi xmlns:a14="http://schemas.microsoft.com/office/drawing/2010/main" val="0"/>
              </a:ext>
            </a:extLst>
          </a:blip>
          <a:srcRect r="25784"/>
          <a:stretch/>
        </p:blipFill>
        <p:spPr>
          <a:xfrm>
            <a:off x="5262114" y="1602116"/>
            <a:ext cx="537715" cy="194099"/>
          </a:xfrm>
          <a:prstGeom prst="rect">
            <a:avLst/>
          </a:prstGeom>
        </p:spPr>
      </p:pic>
      <p:pic>
        <p:nvPicPr>
          <p:cNvPr id="203" name="Picture 202"/>
          <p:cNvPicPr>
            <a:picLocks noChangeAspect="1"/>
          </p:cNvPicPr>
          <p:nvPr/>
        </p:nvPicPr>
        <p:blipFill rotWithShape="1">
          <a:blip r:embed="rId5">
            <a:extLst>
              <a:ext uri="{28A0092B-C50C-407E-A947-70E740481C1C}">
                <a14:useLocalDpi xmlns:a14="http://schemas.microsoft.com/office/drawing/2010/main" val="0"/>
              </a:ext>
            </a:extLst>
          </a:blip>
          <a:srcRect l="4902" t="6073" r="7126" b="19348"/>
          <a:stretch/>
        </p:blipFill>
        <p:spPr>
          <a:xfrm>
            <a:off x="11448565" y="1497542"/>
            <a:ext cx="407113" cy="382784"/>
          </a:xfrm>
          <a:prstGeom prst="rect">
            <a:avLst/>
          </a:prstGeom>
        </p:spPr>
      </p:pic>
      <p:pic>
        <p:nvPicPr>
          <p:cNvPr id="204" name="Picture 203"/>
          <p:cNvPicPr>
            <a:picLocks noChangeAspect="1"/>
          </p:cNvPicPr>
          <p:nvPr/>
        </p:nvPicPr>
        <p:blipFill rotWithShape="1">
          <a:blip r:embed="rId6" cstate="print">
            <a:extLst>
              <a:ext uri="{28A0092B-C50C-407E-A947-70E740481C1C}">
                <a14:useLocalDpi xmlns:a14="http://schemas.microsoft.com/office/drawing/2010/main" val="0"/>
              </a:ext>
            </a:extLst>
          </a:blip>
          <a:srcRect l="13445" t="17569" r="13162" b="17640"/>
          <a:stretch/>
        </p:blipFill>
        <p:spPr>
          <a:xfrm>
            <a:off x="10752505" y="1494651"/>
            <a:ext cx="425803" cy="375900"/>
          </a:xfrm>
          <a:prstGeom prst="rect">
            <a:avLst/>
          </a:prstGeom>
        </p:spPr>
      </p:pic>
      <p:pic>
        <p:nvPicPr>
          <p:cNvPr id="205" name="Picture 14"/>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auto">
          <a:xfrm>
            <a:off x="9436969" y="1491067"/>
            <a:ext cx="353908" cy="414020"/>
          </a:xfrm>
          <a:prstGeom prst="rect">
            <a:avLst/>
          </a:prstGeom>
          <a:noFill/>
          <a:ln>
            <a:noFill/>
          </a:ln>
          <a:effectLst/>
          <a:extLst/>
        </p:spPr>
      </p:pic>
      <p:grpSp>
        <p:nvGrpSpPr>
          <p:cNvPr id="18" name="Group 17"/>
          <p:cNvGrpSpPr/>
          <p:nvPr/>
        </p:nvGrpSpPr>
        <p:grpSpPr>
          <a:xfrm>
            <a:off x="10133341" y="1476175"/>
            <a:ext cx="364790" cy="411760"/>
            <a:chOff x="10113496" y="4179656"/>
            <a:chExt cx="437738" cy="494100"/>
          </a:xfrm>
        </p:grpSpPr>
        <p:sp>
          <p:nvSpPr>
            <p:cNvPr id="207" name="Freeform 24"/>
            <p:cNvSpPr>
              <a:spLocks/>
            </p:cNvSpPr>
            <p:nvPr/>
          </p:nvSpPr>
          <p:spPr bwMode="auto">
            <a:xfrm>
              <a:off x="10113496" y="4294883"/>
              <a:ext cx="437738" cy="378873"/>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bg1"/>
            </a:solidFill>
            <a:ln>
              <a:noFill/>
            </a:ln>
            <a:extLst/>
          </p:spPr>
          <p:txBody>
            <a:bodyPr vert="horz" wrap="square" lIns="91354" tIns="45676" rIns="91354" bIns="45676" numCol="1" anchor="t" anchorCtr="0" compatLnSpc="1">
              <a:prstTxWarp prst="textNoShape">
                <a:avLst/>
              </a:prstTxWarp>
            </a:bodyPr>
            <a:lstStyle/>
            <a:p>
              <a:pPr defTabSz="931736"/>
              <a:endParaRPr lang="en-US" sz="1798" dirty="0">
                <a:solidFill>
                  <a:srgbClr val="FFFFFF"/>
                </a:solidFill>
              </a:endParaRPr>
            </a:p>
          </p:txBody>
        </p:sp>
        <p:sp>
          <p:nvSpPr>
            <p:cNvPr id="208" name="Freeform 25"/>
            <p:cNvSpPr>
              <a:spLocks/>
            </p:cNvSpPr>
            <p:nvPr/>
          </p:nvSpPr>
          <p:spPr bwMode="auto">
            <a:xfrm>
              <a:off x="10332362" y="4179656"/>
              <a:ext cx="109591" cy="119610"/>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bg1"/>
            </a:solidFill>
            <a:ln>
              <a:noFill/>
            </a:ln>
            <a:extLst/>
          </p:spPr>
          <p:txBody>
            <a:bodyPr vert="horz" wrap="square" lIns="91354" tIns="45676" rIns="91354" bIns="45676" numCol="1" anchor="t" anchorCtr="0" compatLnSpc="1">
              <a:prstTxWarp prst="textNoShape">
                <a:avLst/>
              </a:prstTxWarp>
            </a:bodyPr>
            <a:lstStyle/>
            <a:p>
              <a:pPr defTabSz="931736"/>
              <a:endParaRPr lang="en-US" sz="1798">
                <a:solidFill>
                  <a:srgbClr val="FFFFFF"/>
                </a:solidFill>
              </a:endParaRPr>
            </a:p>
          </p:txBody>
        </p:sp>
      </p:grpSp>
      <p:pic>
        <p:nvPicPr>
          <p:cNvPr id="209" name="Picture 208"/>
          <p:cNvPicPr>
            <a:picLocks noChangeAspect="1"/>
          </p:cNvPicPr>
          <p:nvPr/>
        </p:nvPicPr>
        <p:blipFill rotWithShape="1">
          <a:blip r:embed="rId8" cstate="print">
            <a:extLst>
              <a:ext uri="{28A0092B-C50C-407E-A947-70E740481C1C}">
                <a14:useLocalDpi xmlns:a14="http://schemas.microsoft.com/office/drawing/2010/main" val="0"/>
              </a:ext>
            </a:extLst>
          </a:blip>
          <a:srcRect t="44093" r="11119"/>
          <a:stretch/>
        </p:blipFill>
        <p:spPr>
          <a:xfrm>
            <a:off x="3248128" y="1517531"/>
            <a:ext cx="537715" cy="330142"/>
          </a:xfrm>
          <a:prstGeom prst="rect">
            <a:avLst/>
          </a:prstGeom>
        </p:spPr>
      </p:pic>
      <p:grpSp>
        <p:nvGrpSpPr>
          <p:cNvPr id="210" name="Group 209"/>
          <p:cNvGrpSpPr>
            <a:grpSpLocks noChangeAspect="1"/>
          </p:cNvGrpSpPr>
          <p:nvPr/>
        </p:nvGrpSpPr>
        <p:grpSpPr>
          <a:xfrm>
            <a:off x="4048156" y="1474359"/>
            <a:ext cx="305176" cy="430728"/>
            <a:chOff x="1214438" y="4121151"/>
            <a:chExt cx="1558925" cy="2200275"/>
          </a:xfrm>
        </p:grpSpPr>
        <p:sp>
          <p:nvSpPr>
            <p:cNvPr id="211"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1367" tIns="45683" rIns="91367" bIns="45683" numCol="1" anchor="t" anchorCtr="0" compatLnSpc="1">
              <a:prstTxWarp prst="textNoShape">
                <a:avLst/>
              </a:prstTxWarp>
            </a:bodyPr>
            <a:lstStyle/>
            <a:p>
              <a:pPr defTabSz="931913"/>
              <a:endParaRPr lang="en-US" sz="1798">
                <a:solidFill>
                  <a:srgbClr val="FFFFFF"/>
                </a:solidFill>
              </a:endParaRPr>
            </a:p>
          </p:txBody>
        </p:sp>
        <p:sp>
          <p:nvSpPr>
            <p:cNvPr id="212"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chemeClr val="accent3">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3" rIns="91367" bIns="45683" numCol="1" anchor="t" anchorCtr="0" compatLnSpc="1">
              <a:prstTxWarp prst="textNoShape">
                <a:avLst/>
              </a:prstTxWarp>
            </a:bodyPr>
            <a:lstStyle/>
            <a:p>
              <a:pPr defTabSz="931913"/>
              <a:endParaRPr lang="en-US" sz="1798">
                <a:solidFill>
                  <a:srgbClr val="FFFFFF"/>
                </a:solidFill>
              </a:endParaRPr>
            </a:p>
          </p:txBody>
        </p:sp>
      </p:grpSp>
      <p:pic>
        <p:nvPicPr>
          <p:cNvPr id="213" name="Picture 2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47823" y="1493841"/>
            <a:ext cx="434972" cy="434972"/>
          </a:xfrm>
          <a:prstGeom prst="rect">
            <a:avLst/>
          </a:prstGeom>
        </p:spPr>
      </p:pic>
      <p:pic>
        <p:nvPicPr>
          <p:cNvPr id="21" name="Picture 20"/>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5962560" y="1481782"/>
            <a:ext cx="472214" cy="472214"/>
          </a:xfrm>
          <a:prstGeom prst="rect">
            <a:avLst/>
          </a:prstGeom>
        </p:spPr>
      </p:pic>
      <p:sp>
        <p:nvSpPr>
          <p:cNvPr id="216" name="Freeform 215"/>
          <p:cNvSpPr>
            <a:spLocks noEditPoints="1"/>
          </p:cNvSpPr>
          <p:nvPr/>
        </p:nvSpPr>
        <p:spPr bwMode="auto">
          <a:xfrm>
            <a:off x="8752824" y="1510113"/>
            <a:ext cx="377822" cy="377822"/>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endParaRPr lang="en-US" sz="1730" dirty="0">
              <a:solidFill>
                <a:srgbClr val="505050"/>
              </a:solidFill>
            </a:endParaRPr>
          </a:p>
        </p:txBody>
      </p:sp>
      <p:pic>
        <p:nvPicPr>
          <p:cNvPr id="22" name="Picture 21"/>
          <p:cNvPicPr>
            <a:picLocks noChangeAspect="1"/>
          </p:cNvPicPr>
          <p:nvPr/>
        </p:nvPicPr>
        <p:blipFill rotWithShape="1">
          <a:blip r:embed="rId11">
            <a:biLevel thresh="25000"/>
            <a:extLst>
              <a:ext uri="{28A0092B-C50C-407E-A947-70E740481C1C}">
                <a14:useLocalDpi xmlns:a14="http://schemas.microsoft.com/office/drawing/2010/main" val="0"/>
              </a:ext>
            </a:extLst>
          </a:blip>
          <a:srcRect l="18919" t="20304" r="18644" b="19188"/>
          <a:stretch/>
        </p:blipFill>
        <p:spPr>
          <a:xfrm rot="18677624">
            <a:off x="7331859" y="1553483"/>
            <a:ext cx="573230" cy="438563"/>
          </a:xfrm>
          <a:prstGeom prst="rect">
            <a:avLst/>
          </a:prstGeom>
        </p:spPr>
      </p:pic>
      <p:pic>
        <p:nvPicPr>
          <p:cNvPr id="26" name="Picture 25"/>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7988343" y="1412183"/>
            <a:ext cx="540837" cy="540837"/>
          </a:xfrm>
          <a:prstGeom prst="rect">
            <a:avLst/>
          </a:prstGeom>
        </p:spPr>
      </p:pic>
      <p:sp>
        <p:nvSpPr>
          <p:cNvPr id="3" name="TextBox 2"/>
          <p:cNvSpPr txBox="1"/>
          <p:nvPr/>
        </p:nvSpPr>
        <p:spPr>
          <a:xfrm>
            <a:off x="246064" y="3602715"/>
            <a:ext cx="11609614" cy="1625060"/>
          </a:xfrm>
          <a:prstGeom prst="rect">
            <a:avLst/>
          </a:prstGeom>
          <a:noFill/>
        </p:spPr>
        <p:txBody>
          <a:bodyPr wrap="square" lIns="182880" tIns="146304" rIns="182880" bIns="146304" rtlCol="0">
            <a:spAutoFit/>
          </a:bodyPr>
          <a:lstStyle/>
          <a:p>
            <a:pPr>
              <a:lnSpc>
                <a:spcPct val="90000"/>
              </a:lnSpc>
              <a:spcAft>
                <a:spcPts val="600"/>
              </a:spcAft>
            </a:pPr>
            <a:r>
              <a:rPr lang="en-US" sz="3200" spc="-100" dirty="0" smtClean="0">
                <a:ln w="3175">
                  <a:noFill/>
                </a:ln>
                <a:gradFill>
                  <a:gsLst>
                    <a:gs pos="5000">
                      <a:schemeClr val="tx1"/>
                    </a:gs>
                    <a:gs pos="46000">
                      <a:schemeClr val="tx1"/>
                    </a:gs>
                  </a:gsLst>
                  <a:lin ang="5400000" scaled="0"/>
                </a:gradFill>
                <a:latin typeface="+mj-lt"/>
                <a:cs typeface="Segoe UI" pitchFamily="34" charset="0"/>
              </a:rPr>
              <a:t>Azure AD and Office 365 offer Libraries/SDKs, but they are not mandatory as the platform is building on web standards such </a:t>
            </a:r>
            <a:br>
              <a:rPr lang="en-US" sz="3200" spc="-100" dirty="0" smtClean="0">
                <a:ln w="3175">
                  <a:noFill/>
                </a:ln>
                <a:gradFill>
                  <a:gsLst>
                    <a:gs pos="5000">
                      <a:schemeClr val="tx1"/>
                    </a:gs>
                    <a:gs pos="46000">
                      <a:schemeClr val="tx1"/>
                    </a:gs>
                  </a:gsLst>
                  <a:lin ang="5400000" scaled="0"/>
                </a:gradFill>
                <a:latin typeface="+mj-lt"/>
                <a:cs typeface="Segoe UI" pitchFamily="34" charset="0"/>
              </a:rPr>
            </a:br>
            <a:r>
              <a:rPr lang="en-US" sz="3200" spc="-100" dirty="0" smtClean="0">
                <a:ln w="3175">
                  <a:noFill/>
                </a:ln>
                <a:gradFill>
                  <a:gsLst>
                    <a:gs pos="5000">
                      <a:schemeClr val="tx1"/>
                    </a:gs>
                    <a:gs pos="46000">
                      <a:schemeClr val="tx1"/>
                    </a:gs>
                  </a:gsLst>
                  <a:lin ang="5400000" scaled="0"/>
                </a:gradFill>
                <a:latin typeface="+mj-lt"/>
                <a:cs typeface="Segoe UI" pitchFamily="34" charset="0"/>
              </a:rPr>
              <a:t>as OAuth2, REST, and </a:t>
            </a:r>
            <a:r>
              <a:rPr lang="en-US" sz="3200" spc="-100" dirty="0" err="1" smtClean="0">
                <a:ln w="3175">
                  <a:noFill/>
                </a:ln>
                <a:gradFill>
                  <a:gsLst>
                    <a:gs pos="5000">
                      <a:schemeClr val="tx1"/>
                    </a:gs>
                    <a:gs pos="46000">
                      <a:schemeClr val="tx1"/>
                    </a:gs>
                  </a:gsLst>
                  <a:lin ang="5400000" scaled="0"/>
                </a:gradFill>
                <a:latin typeface="+mj-lt"/>
                <a:cs typeface="Segoe UI" pitchFamily="34" charset="0"/>
              </a:rPr>
              <a:t>Odata</a:t>
            </a:r>
            <a:r>
              <a:rPr lang="en-US" sz="3200" spc="-100" dirty="0" smtClean="0">
                <a:ln w="3175">
                  <a:noFill/>
                </a:ln>
                <a:gradFill>
                  <a:gsLst>
                    <a:gs pos="5000">
                      <a:schemeClr val="tx1"/>
                    </a:gs>
                    <a:gs pos="46000">
                      <a:schemeClr val="tx1"/>
                    </a:gs>
                  </a:gsLst>
                  <a:lin ang="5400000" scaled="0"/>
                </a:gradFill>
                <a:latin typeface="+mj-lt"/>
                <a:cs typeface="Segoe UI" pitchFamily="34" charset="0"/>
              </a:rPr>
              <a:t>.</a:t>
            </a:r>
            <a:endParaRPr lang="en-US" sz="3200" spc="-100" dirty="0">
              <a:ln w="3175">
                <a:noFill/>
              </a:ln>
              <a:gradFill>
                <a:gsLst>
                  <a:gs pos="5000">
                    <a:schemeClr val="tx1"/>
                  </a:gs>
                  <a:gs pos="46000">
                    <a:schemeClr val="tx1"/>
                  </a:gs>
                </a:gsLst>
                <a:lin ang="5400000" scaled="0"/>
              </a:gradFill>
              <a:latin typeface="+mj-lt"/>
              <a:cs typeface="Segoe UI" pitchFamily="34" charset="0"/>
            </a:endParaRPr>
          </a:p>
        </p:txBody>
      </p:sp>
      <p:grpSp>
        <p:nvGrpSpPr>
          <p:cNvPr id="30" name="Group 29"/>
          <p:cNvGrpSpPr/>
          <p:nvPr/>
        </p:nvGrpSpPr>
        <p:grpSpPr>
          <a:xfrm>
            <a:off x="9418638" y="167118"/>
            <a:ext cx="2671558" cy="287338"/>
            <a:chOff x="10305860" y="167118"/>
            <a:chExt cx="2671558" cy="287338"/>
          </a:xfrm>
        </p:grpSpPr>
        <p:sp>
          <p:nvSpPr>
            <p:cNvPr id="31" name="TextBox 30"/>
            <p:cNvSpPr txBox="1"/>
            <p:nvPr/>
          </p:nvSpPr>
          <p:spPr>
            <a:xfrm>
              <a:off x="10305860" y="167118"/>
              <a:ext cx="2671558"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Connect with </a:t>
              </a:r>
              <a:r>
                <a:rPr lang="en-US" sz="1400" dirty="0" smtClean="0">
                  <a:gradFill>
                    <a:gsLst>
                      <a:gs pos="8367">
                        <a:schemeClr val="tx1"/>
                      </a:gs>
                      <a:gs pos="31000">
                        <a:schemeClr val="tx1"/>
                      </a:gs>
                    </a:gsLst>
                    <a:lin ang="5400000" scaled="0"/>
                  </a:gradFill>
                </a:rPr>
                <a:t/>
              </a:r>
              <a:br>
                <a:rPr lang="en-US" sz="1400" dirty="0" smtClean="0">
                  <a:gradFill>
                    <a:gsLst>
                      <a:gs pos="8367">
                        <a:schemeClr val="tx1"/>
                      </a:gs>
                      <a:gs pos="31000">
                        <a:schemeClr val="tx1"/>
                      </a:gs>
                    </a:gsLst>
                    <a:lin ang="5400000" scaled="0"/>
                  </a:gradFill>
                </a:rPr>
              </a:br>
              <a:r>
                <a:rPr lang="en-US" sz="1400" dirty="0" smtClean="0">
                  <a:gradFill>
                    <a:gsLst>
                      <a:gs pos="8367">
                        <a:schemeClr val="tx1"/>
                      </a:gs>
                      <a:gs pos="31000">
                        <a:schemeClr val="tx1"/>
                      </a:gs>
                    </a:gsLst>
                    <a:lin ang="5400000" scaled="0"/>
                  </a:gradFill>
                </a:rPr>
                <a:t>Microsoft Graph APIs</a:t>
              </a:r>
              <a:endParaRPr lang="en-US" sz="1400" dirty="0">
                <a:gradFill>
                  <a:gsLst>
                    <a:gs pos="8367">
                      <a:schemeClr val="tx1"/>
                    </a:gs>
                    <a:gs pos="31000">
                      <a:schemeClr val="tx1"/>
                    </a:gs>
                  </a:gsLst>
                  <a:lin ang="5400000" scaled="0"/>
                </a:gradFill>
              </a:endParaRPr>
            </a:p>
          </p:txBody>
        </p:sp>
        <p:sp>
          <p:nvSpPr>
            <p:cNvPr id="32"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7848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061552" y="2092071"/>
            <a:ext cx="8065722" cy="1162049"/>
          </a:xfrm>
        </p:spPr>
        <p:txBody>
          <a:bodyPr/>
          <a:lstStyle/>
          <a:p>
            <a:r>
              <a:rPr lang="en-US" dirty="0" smtClean="0">
                <a:gradFill>
                  <a:gsLst>
                    <a:gs pos="64516">
                      <a:schemeClr val="bg1"/>
                    </a:gs>
                    <a:gs pos="53000">
                      <a:schemeClr val="bg1"/>
                    </a:gs>
                  </a:gsLst>
                  <a:lin ang="5400000" scaled="0"/>
                </a:gradFill>
              </a:rPr>
              <a:t>Distribution</a:t>
            </a:r>
            <a:endParaRPr lang="en-US" dirty="0">
              <a:gradFill>
                <a:gsLst>
                  <a:gs pos="64516">
                    <a:schemeClr val="bg1"/>
                  </a:gs>
                  <a:gs pos="53000">
                    <a:schemeClr val="bg1"/>
                  </a:gs>
                </a:gsLst>
                <a:lin ang="5400000" scaled="0"/>
              </a:gradFill>
            </a:endParaRPr>
          </a:p>
        </p:txBody>
      </p:sp>
      <p:grpSp>
        <p:nvGrpSpPr>
          <p:cNvPr id="6" name="Group 5"/>
          <p:cNvGrpSpPr/>
          <p:nvPr/>
        </p:nvGrpSpPr>
        <p:grpSpPr>
          <a:xfrm>
            <a:off x="7505498" y="3029255"/>
            <a:ext cx="4421939" cy="3536416"/>
            <a:chOff x="6527800" y="2483620"/>
            <a:chExt cx="5473700" cy="4377555"/>
          </a:xfrm>
        </p:grpSpPr>
        <p:grpSp>
          <p:nvGrpSpPr>
            <p:cNvPr id="126" name="Group 125"/>
            <p:cNvGrpSpPr/>
            <p:nvPr/>
          </p:nvGrpSpPr>
          <p:grpSpPr>
            <a:xfrm flipH="1">
              <a:off x="8613773" y="2483620"/>
              <a:ext cx="1958976" cy="4377555"/>
              <a:chOff x="8956675" y="449263"/>
              <a:chExt cx="2063751" cy="4611687"/>
            </a:xfrm>
          </p:grpSpPr>
          <p:sp>
            <p:nvSpPr>
              <p:cNvPr id="9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9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6"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7"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8"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9"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0"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1"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2"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3"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4"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5"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6"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7"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8"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9"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20"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21"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22"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23"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24"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25"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grpSp>
          <p:nvGrpSpPr>
            <p:cNvPr id="128" name="Group 127"/>
            <p:cNvGrpSpPr/>
            <p:nvPr/>
          </p:nvGrpSpPr>
          <p:grpSpPr>
            <a:xfrm>
              <a:off x="6527800" y="3994753"/>
              <a:ext cx="3240121" cy="2863247"/>
              <a:chOff x="7045326" y="4452083"/>
              <a:chExt cx="2722595" cy="2405917"/>
            </a:xfrm>
          </p:grpSpPr>
          <p:sp>
            <p:nvSpPr>
              <p:cNvPr id="2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grpSp>
          <p:nvGrpSpPr>
            <p:cNvPr id="127" name="Group 126"/>
            <p:cNvGrpSpPr/>
            <p:nvPr/>
          </p:nvGrpSpPr>
          <p:grpSpPr>
            <a:xfrm>
              <a:off x="10091976" y="4361890"/>
              <a:ext cx="1909524" cy="2419674"/>
              <a:chOff x="10091976" y="4967384"/>
              <a:chExt cx="1431688" cy="1814179"/>
            </a:xfrm>
          </p:grpSpPr>
          <p:sp>
            <p:nvSpPr>
              <p:cNvPr id="3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4"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5"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6"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7"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8"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9"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0"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1"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2"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3"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4"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5"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6"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7"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8"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9"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0"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1"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2"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3"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4"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5"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grpSp>
      <p:sp>
        <p:nvSpPr>
          <p:cNvPr id="14" name="Freeform 9"/>
          <p:cNvSpPr>
            <a:spLocks/>
          </p:cNvSpPr>
          <p:nvPr/>
        </p:nvSpPr>
        <p:spPr bwMode="auto">
          <a:xfrm>
            <a:off x="413867" y="1816491"/>
            <a:ext cx="1109348" cy="170214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3">
              <a:lumMod val="75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71" name="Freeform 70"/>
          <p:cNvSpPr>
            <a:spLocks noChangeAspect="1" noEditPoints="1"/>
          </p:cNvSpPr>
          <p:nvPr/>
        </p:nvSpPr>
        <p:spPr bwMode="black">
          <a:xfrm>
            <a:off x="427869" y="6346823"/>
            <a:ext cx="989743" cy="218848"/>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nvGrpSpPr>
          <p:cNvPr id="72" name="Group 71"/>
          <p:cNvGrpSpPr/>
          <p:nvPr/>
        </p:nvGrpSpPr>
        <p:grpSpPr>
          <a:xfrm>
            <a:off x="10655005" y="167118"/>
            <a:ext cx="1506833" cy="287338"/>
            <a:chOff x="10837817" y="167118"/>
            <a:chExt cx="1506833" cy="287338"/>
          </a:xfrm>
        </p:grpSpPr>
        <p:sp>
          <p:nvSpPr>
            <p:cNvPr id="73" name="TextBox 72"/>
            <p:cNvSpPr txBox="1"/>
            <p:nvPr/>
          </p:nvSpPr>
          <p:spPr>
            <a:xfrm>
              <a:off x="10837817" y="167118"/>
              <a:ext cx="150683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Open platform</a:t>
              </a:r>
            </a:p>
          </p:txBody>
        </p:sp>
        <p:sp>
          <p:nvSpPr>
            <p:cNvPr id="74" name="Freeform 73"/>
            <p:cNvSpPr>
              <a:spLocks/>
            </p:cNvSpPr>
            <p:nvPr/>
          </p:nvSpPr>
          <p:spPr bwMode="auto">
            <a:xfrm>
              <a:off x="10853698" y="277140"/>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7357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90848" y="4533654"/>
            <a:ext cx="5794884" cy="69966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Office S</a:t>
            </a:r>
            <a:r>
              <a:rPr lang="en-US" sz="2744" dirty="0" smtClean="0">
                <a:gradFill>
                  <a:gsLst>
                    <a:gs pos="0">
                      <a:srgbClr val="FFFFFF"/>
                    </a:gs>
                    <a:gs pos="100000">
                      <a:srgbClr val="FFFFFF"/>
                    </a:gs>
                  </a:gsLst>
                  <a:lin ang="5400000" scaled="0"/>
                </a:gradFill>
                <a:latin typeface="Segoe UI Light"/>
              </a:rPr>
              <a:t>tore</a:t>
            </a:r>
            <a:endParaRPr lang="en-US" sz="2744" dirty="0">
              <a:gradFill>
                <a:gsLst>
                  <a:gs pos="0">
                    <a:srgbClr val="FFFFFF"/>
                  </a:gs>
                  <a:gs pos="100000">
                    <a:srgbClr val="FFFFFF"/>
                  </a:gs>
                </a:gsLst>
                <a:lin ang="5400000" scaled="0"/>
              </a:gradFill>
              <a:latin typeface="Segoe UI Light"/>
            </a:endParaRPr>
          </a:p>
        </p:txBody>
      </p:sp>
      <p:pic>
        <p:nvPicPr>
          <p:cNvPr id="600" name="Picture 599"/>
          <p:cNvPicPr>
            <a:picLocks noChangeAspect="1"/>
          </p:cNvPicPr>
          <p:nvPr/>
        </p:nvPicPr>
        <p:blipFill rotWithShape="1">
          <a:blip r:embed="rId3"/>
          <a:srcRect l="2581" t="21929" b="7069"/>
          <a:stretch/>
        </p:blipFill>
        <p:spPr>
          <a:xfrm>
            <a:off x="290848" y="1318072"/>
            <a:ext cx="5797296" cy="3225479"/>
          </a:xfrm>
          <a:prstGeom prst="rect">
            <a:avLst/>
          </a:prstGeom>
        </p:spPr>
      </p:pic>
      <p:sp>
        <p:nvSpPr>
          <p:cNvPr id="2" name="Title 1"/>
          <p:cNvSpPr>
            <a:spLocks noGrp="1"/>
          </p:cNvSpPr>
          <p:nvPr>
            <p:ph type="title"/>
          </p:nvPr>
        </p:nvSpPr>
        <p:spPr/>
        <p:txBody>
          <a:bodyPr/>
          <a:lstStyle/>
          <a:p>
            <a:r>
              <a:rPr lang="en-US" dirty="0" smtClean="0"/>
              <a:t>Distribution choices</a:t>
            </a:r>
            <a:endParaRPr lang="en-US" dirty="0"/>
          </a:p>
        </p:txBody>
      </p:sp>
      <p:sp>
        <p:nvSpPr>
          <p:cNvPr id="10" name="Rectangle 9"/>
          <p:cNvSpPr/>
          <p:nvPr/>
        </p:nvSpPr>
        <p:spPr bwMode="auto">
          <a:xfrm>
            <a:off x="6085732" y="2251611"/>
            <a:ext cx="44801" cy="268819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 name="Group 5"/>
          <p:cNvGrpSpPr/>
          <p:nvPr/>
        </p:nvGrpSpPr>
        <p:grpSpPr>
          <a:xfrm>
            <a:off x="292568" y="5263339"/>
            <a:ext cx="11631127" cy="792379"/>
            <a:chOff x="294159" y="5511798"/>
            <a:chExt cx="11869129" cy="808592"/>
          </a:xfrm>
        </p:grpSpPr>
        <p:sp>
          <p:nvSpPr>
            <p:cNvPr id="19" name="Rectangle 18"/>
            <p:cNvSpPr/>
            <p:nvPr/>
          </p:nvSpPr>
          <p:spPr bwMode="auto">
            <a:xfrm>
              <a:off x="294159" y="5511798"/>
              <a:ext cx="11869129"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032" tIns="143370" rIns="179212" bIns="143370" numCol="1" spcCol="0" rtlCol="0" fromWordArt="0" anchor="t" anchorCtr="0" forceAA="0" compatLnSpc="1">
              <a:prstTxWarp prst="textNoShape">
                <a:avLst/>
              </a:prstTxWarp>
              <a:noAutofit/>
            </a:bodyPr>
            <a:lstStyle/>
            <a:p>
              <a:pPr defTabSz="913653" fontAlgn="base">
                <a:spcBef>
                  <a:spcPct val="0"/>
                </a:spcBef>
                <a:spcAft>
                  <a:spcPct val="0"/>
                </a:spcAft>
              </a:pPr>
              <a:endParaRPr lang="en-US" sz="3135"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grpSp>
      <p:sp>
        <p:nvSpPr>
          <p:cNvPr id="22" name="Rectangle 21"/>
          <p:cNvSpPr/>
          <p:nvPr/>
        </p:nvSpPr>
        <p:spPr bwMode="auto">
          <a:xfrm>
            <a:off x="6130534" y="4533654"/>
            <a:ext cx="5794884" cy="69966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smtClean="0">
                <a:gradFill>
                  <a:gsLst>
                    <a:gs pos="0">
                      <a:srgbClr val="FFFFFF"/>
                    </a:gs>
                    <a:gs pos="100000">
                      <a:srgbClr val="FFFFFF"/>
                    </a:gs>
                  </a:gsLst>
                  <a:lin ang="5400000" scaled="0"/>
                </a:gradFill>
                <a:latin typeface="Segoe UI Light"/>
              </a:rPr>
              <a:t>Add-in </a:t>
            </a:r>
            <a:r>
              <a:rPr lang="en-US" sz="2744" dirty="0">
                <a:gradFill>
                  <a:gsLst>
                    <a:gs pos="0">
                      <a:srgbClr val="FFFFFF"/>
                    </a:gs>
                    <a:gs pos="100000">
                      <a:srgbClr val="FFFFFF"/>
                    </a:gs>
                  </a:gsLst>
                  <a:lin ang="5400000" scaled="0"/>
                </a:gradFill>
                <a:latin typeface="Segoe UI Light"/>
              </a:rPr>
              <a:t>c</a:t>
            </a:r>
            <a:r>
              <a:rPr lang="en-US" sz="2744" dirty="0" smtClean="0">
                <a:gradFill>
                  <a:gsLst>
                    <a:gs pos="0">
                      <a:srgbClr val="FFFFFF"/>
                    </a:gs>
                    <a:gs pos="100000">
                      <a:srgbClr val="FFFFFF"/>
                    </a:gs>
                  </a:gsLst>
                  <a:lin ang="5400000" scaled="0"/>
                </a:gradFill>
                <a:latin typeface="Segoe UI Light"/>
              </a:rPr>
              <a:t>atalog</a:t>
            </a:r>
            <a:endParaRPr lang="en-US" sz="2744" dirty="0">
              <a:gradFill>
                <a:gsLst>
                  <a:gs pos="0">
                    <a:srgbClr val="FFFFFF"/>
                  </a:gs>
                  <a:gs pos="100000">
                    <a:srgbClr val="FFFFFF"/>
                  </a:gs>
                </a:gsLst>
                <a:lin ang="5400000" scaled="0"/>
              </a:gradFill>
              <a:latin typeface="Segoe UI Light"/>
            </a:endParaRPr>
          </a:p>
        </p:txBody>
      </p:sp>
      <p:grpSp>
        <p:nvGrpSpPr>
          <p:cNvPr id="601" name="Group 600"/>
          <p:cNvGrpSpPr/>
          <p:nvPr/>
        </p:nvGrpSpPr>
        <p:grpSpPr>
          <a:xfrm>
            <a:off x="6133977" y="1318072"/>
            <a:ext cx="5791441" cy="3215582"/>
            <a:chOff x="6133977" y="1318072"/>
            <a:chExt cx="5791441" cy="3215582"/>
          </a:xfrm>
        </p:grpSpPr>
        <p:sp>
          <p:nvSpPr>
            <p:cNvPr id="283" name="Rectangle 282"/>
            <p:cNvSpPr/>
            <p:nvPr/>
          </p:nvSpPr>
          <p:spPr bwMode="auto">
            <a:xfrm>
              <a:off x="6133977" y="1318072"/>
              <a:ext cx="5791441" cy="3215582"/>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15" name="Picture 314"/>
            <p:cNvPicPr>
              <a:picLocks noChangeAspect="1"/>
            </p:cNvPicPr>
            <p:nvPr/>
          </p:nvPicPr>
          <p:blipFill rotWithShape="1">
            <a:blip r:embed="rId4"/>
            <a:srcRect l="10391" t="14555" r="10290" b="11372"/>
            <a:stretch/>
          </p:blipFill>
          <p:spPr>
            <a:xfrm>
              <a:off x="8536566" y="1532716"/>
              <a:ext cx="2978780" cy="2786294"/>
            </a:xfrm>
            <a:prstGeom prst="rect">
              <a:avLst/>
            </a:prstGeom>
          </p:spPr>
        </p:pic>
        <p:pic>
          <p:nvPicPr>
            <p:cNvPr id="331" name="Picture 330"/>
            <p:cNvPicPr>
              <a:picLocks noChangeAspect="1"/>
            </p:cNvPicPr>
            <p:nvPr/>
          </p:nvPicPr>
          <p:blipFill rotWithShape="1">
            <a:blip r:embed="rId5"/>
            <a:srcRect l="29368" t="10043" r="29477" b="8995"/>
            <a:stretch/>
          </p:blipFill>
          <p:spPr>
            <a:xfrm>
              <a:off x="6710163" y="1585592"/>
              <a:ext cx="1416331" cy="2786294"/>
            </a:xfrm>
            <a:prstGeom prst="rect">
              <a:avLst/>
            </a:prstGeom>
          </p:spPr>
        </p:pic>
      </p:grpSp>
      <p:grpSp>
        <p:nvGrpSpPr>
          <p:cNvPr id="18" name="Group 17"/>
          <p:cNvGrpSpPr/>
          <p:nvPr/>
        </p:nvGrpSpPr>
        <p:grpSpPr>
          <a:xfrm>
            <a:off x="10655005" y="167118"/>
            <a:ext cx="1506833" cy="287338"/>
            <a:chOff x="10837817" y="167118"/>
            <a:chExt cx="1506833" cy="287338"/>
          </a:xfrm>
        </p:grpSpPr>
        <p:sp>
          <p:nvSpPr>
            <p:cNvPr id="20" name="TextBox 19"/>
            <p:cNvSpPr txBox="1"/>
            <p:nvPr/>
          </p:nvSpPr>
          <p:spPr>
            <a:xfrm>
              <a:off x="10837817" y="167118"/>
              <a:ext cx="150683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Distribution</a:t>
              </a:r>
              <a:endParaRPr lang="en-US" sz="1400" dirty="0" smtClean="0">
                <a:gradFill>
                  <a:gsLst>
                    <a:gs pos="8367">
                      <a:schemeClr val="tx1"/>
                    </a:gs>
                    <a:gs pos="31000">
                      <a:schemeClr val="tx1"/>
                    </a:gs>
                  </a:gsLst>
                  <a:lin ang="5400000" scaled="0"/>
                </a:gradFill>
              </a:endParaRPr>
            </a:p>
          </p:txBody>
        </p:sp>
        <p:sp>
          <p:nvSpPr>
            <p:cNvPr id="21" name="Freeform 20"/>
            <p:cNvSpPr>
              <a:spLocks/>
            </p:cNvSpPr>
            <p:nvPr/>
          </p:nvSpPr>
          <p:spPr bwMode="auto">
            <a:xfrm>
              <a:off x="10853698" y="277140"/>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2421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900"/>
                                        <p:tgtEl>
                                          <p:spTgt spid="16"/>
                                        </p:tgtEl>
                                      </p:cBhvr>
                                    </p:animEffect>
                                  </p:childTnLst>
                                </p:cTn>
                              </p:par>
                              <p:par>
                                <p:cTn id="8" presetID="63" presetClass="path" presetSubtype="0" decel="100000" fill="hold" grpId="1" nodeType="withEffect">
                                  <p:stCondLst>
                                    <p:cond delay="500"/>
                                  </p:stCondLst>
                                  <p:childTnLst>
                                    <p:animMotion origin="layout" path="M -0.02412 4.2079E-6 L -2.20832E-6 4.2079E-6 " pathEditMode="relative" rAng="0" ptsTypes="AA">
                                      <p:cBhvr>
                                        <p:cTn id="9" dur="900" fill="hold"/>
                                        <p:tgtEl>
                                          <p:spTgt spid="16"/>
                                        </p:tgtEl>
                                        <p:attrNameLst>
                                          <p:attrName>ppt_x</p:attrName>
                                          <p:attrName>ppt_y</p:attrName>
                                        </p:attrNameLst>
                                      </p:cBhvr>
                                      <p:rCtr x="1200" y="0"/>
                                    </p:animMotion>
                                  </p:childTnLst>
                                </p:cTn>
                              </p:par>
                              <p:par>
                                <p:cTn id="10" presetID="6" presetClass="emph" presetSubtype="0" accel="100000" autoRev="1" fill="hold" grpId="2" nodeType="withEffect">
                                  <p:stCondLst>
                                    <p:cond delay="0"/>
                                  </p:stCondLst>
                                  <p:childTnLst>
                                    <p:animScale>
                                      <p:cBhvr>
                                        <p:cTn id="11" dur="500" fill="hold"/>
                                        <p:tgtEl>
                                          <p:spTgt spid="16"/>
                                        </p:tgtEl>
                                      </p:cBhvr>
                                      <p:by x="80000" y="80000"/>
                                    </p:animScale>
                                  </p:childTnLst>
                                </p:cTn>
                              </p:par>
                              <p:par>
                                <p:cTn id="12" presetID="10" presetClass="entr" presetSubtype="0" fill="hold" grpId="0" nodeType="withEffect">
                                  <p:stCondLst>
                                    <p:cond delay="60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900"/>
                                        <p:tgtEl>
                                          <p:spTgt spid="22"/>
                                        </p:tgtEl>
                                      </p:cBhvr>
                                    </p:animEffect>
                                  </p:childTnLst>
                                </p:cTn>
                              </p:par>
                              <p:par>
                                <p:cTn id="15" presetID="63" presetClass="path" presetSubtype="0" decel="100000" fill="hold" grpId="1" nodeType="withEffect">
                                  <p:stCondLst>
                                    <p:cond delay="600"/>
                                  </p:stCondLst>
                                  <p:childTnLst>
                                    <p:animMotion origin="layout" path="M -0.02413 4.2079E-6 L 2.18024E-6 4.2079E-6 " pathEditMode="relative" rAng="0" ptsTypes="AA">
                                      <p:cBhvr>
                                        <p:cTn id="16" dur="900" fill="hold"/>
                                        <p:tgtEl>
                                          <p:spTgt spid="22"/>
                                        </p:tgtEl>
                                        <p:attrNameLst>
                                          <p:attrName>ppt_x</p:attrName>
                                          <p:attrName>ppt_y</p:attrName>
                                        </p:attrNameLst>
                                      </p:cBhvr>
                                      <p:rCtr x="1200" y="0"/>
                                    </p:animMotion>
                                  </p:childTnLst>
                                </p:cTn>
                              </p:par>
                              <p:par>
                                <p:cTn id="17" presetID="6" presetClass="emph" presetSubtype="0" accel="100000" autoRev="1" fill="hold" grpId="2" nodeType="withEffect">
                                  <p:stCondLst>
                                    <p:cond delay="0"/>
                                  </p:stCondLst>
                                  <p:childTnLst>
                                    <p:animScale>
                                      <p:cBhvr>
                                        <p:cTn id="18" dur="600" fill="hold"/>
                                        <p:tgtEl>
                                          <p:spTgt spid="22"/>
                                        </p:tgtEl>
                                      </p:cBhvr>
                                      <p:by x="80000" y="80000"/>
                                    </p:animScale>
                                  </p:childTnLst>
                                </p:cTn>
                              </p:par>
                              <p:par>
                                <p:cTn id="19" presetID="10" presetClass="entr" presetSubtype="0"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900"/>
                                        <p:tgtEl>
                                          <p:spTgt spid="6"/>
                                        </p:tgtEl>
                                      </p:cBhvr>
                                    </p:animEffect>
                                  </p:childTnLst>
                                </p:cTn>
                              </p:par>
                              <p:par>
                                <p:cTn id="22" presetID="63" presetClass="path" presetSubtype="0" decel="100000" fill="hold" nodeType="withEffect">
                                  <p:stCondLst>
                                    <p:cond delay="500"/>
                                  </p:stCondLst>
                                  <p:childTnLst>
                                    <p:animMotion origin="layout" path="M -0.02409 -1.48148E-6 L -1.938E-6 -1.48148E-6 " pathEditMode="relative" rAng="0" ptsTypes="AA">
                                      <p:cBhvr>
                                        <p:cTn id="23" dur="900" fill="hold"/>
                                        <p:tgtEl>
                                          <p:spTgt spid="6"/>
                                        </p:tgtEl>
                                        <p:attrNameLst>
                                          <p:attrName>ppt_x</p:attrName>
                                          <p:attrName>ppt_y</p:attrName>
                                        </p:attrNameLst>
                                      </p:cBhvr>
                                      <p:rCtr x="1198" y="0"/>
                                    </p:animMotion>
                                  </p:childTnLst>
                                </p:cTn>
                              </p:par>
                              <p:par>
                                <p:cTn id="24" presetID="6" presetClass="emph" presetSubtype="0" accel="100000" autoRev="1" fill="hold" nodeType="withEffect">
                                  <p:stCondLst>
                                    <p:cond delay="0"/>
                                  </p:stCondLst>
                                  <p:childTnLst>
                                    <p:animScale>
                                      <p:cBhvr>
                                        <p:cTn id="25" dur="500" fill="hold"/>
                                        <p:tgtEl>
                                          <p:spTgt spid="6"/>
                                        </p:tgtEl>
                                      </p:cBhvr>
                                      <p:by x="80000" y="80000"/>
                                    </p:animScale>
                                  </p:childTnLst>
                                </p:cTn>
                              </p:par>
                              <p:par>
                                <p:cTn id="26" presetID="10" presetClass="entr" presetSubtype="0" fill="hold" nodeType="withEffect">
                                  <p:stCondLst>
                                    <p:cond delay="500"/>
                                  </p:stCondLst>
                                  <p:childTnLst>
                                    <p:set>
                                      <p:cBhvr>
                                        <p:cTn id="27" dur="1" fill="hold">
                                          <p:stCondLst>
                                            <p:cond delay="0"/>
                                          </p:stCondLst>
                                        </p:cTn>
                                        <p:tgtEl>
                                          <p:spTgt spid="600"/>
                                        </p:tgtEl>
                                        <p:attrNameLst>
                                          <p:attrName>style.visibility</p:attrName>
                                        </p:attrNameLst>
                                      </p:cBhvr>
                                      <p:to>
                                        <p:strVal val="visible"/>
                                      </p:to>
                                    </p:set>
                                    <p:animEffect transition="in" filter="fade">
                                      <p:cBhvr>
                                        <p:cTn id="28" dur="900"/>
                                        <p:tgtEl>
                                          <p:spTgt spid="600"/>
                                        </p:tgtEl>
                                      </p:cBhvr>
                                    </p:animEffect>
                                  </p:childTnLst>
                                </p:cTn>
                              </p:par>
                              <p:par>
                                <p:cTn id="29" presetID="63" presetClass="path" presetSubtype="0" decel="100000" fill="hold" nodeType="withEffect">
                                  <p:stCondLst>
                                    <p:cond delay="500"/>
                                  </p:stCondLst>
                                  <p:childTnLst>
                                    <p:animMotion origin="layout" path="M -0.02412 4.2079E-6 L -2.20832E-6 4.2079E-6 " pathEditMode="relative" rAng="0" ptsTypes="AA">
                                      <p:cBhvr>
                                        <p:cTn id="30" dur="900" fill="hold"/>
                                        <p:tgtEl>
                                          <p:spTgt spid="600"/>
                                        </p:tgtEl>
                                        <p:attrNameLst>
                                          <p:attrName>ppt_x</p:attrName>
                                          <p:attrName>ppt_y</p:attrName>
                                        </p:attrNameLst>
                                      </p:cBhvr>
                                      <p:rCtr x="1200" y="0"/>
                                    </p:animMotion>
                                  </p:childTnLst>
                                </p:cTn>
                              </p:par>
                              <p:par>
                                <p:cTn id="31" presetID="6" presetClass="emph" presetSubtype="0" accel="100000" autoRev="1" fill="hold" nodeType="withEffect">
                                  <p:stCondLst>
                                    <p:cond delay="0"/>
                                  </p:stCondLst>
                                  <p:childTnLst>
                                    <p:animScale>
                                      <p:cBhvr>
                                        <p:cTn id="32" dur="500" fill="hold"/>
                                        <p:tgtEl>
                                          <p:spTgt spid="600"/>
                                        </p:tgtEl>
                                      </p:cBhvr>
                                      <p:by x="80000" y="80000"/>
                                    </p:animScale>
                                  </p:childTnLst>
                                </p:cTn>
                              </p:par>
                              <p:par>
                                <p:cTn id="33" presetID="10" presetClass="entr" presetSubtype="0" fill="hold" nodeType="withEffect">
                                  <p:stCondLst>
                                    <p:cond delay="600"/>
                                  </p:stCondLst>
                                  <p:childTnLst>
                                    <p:set>
                                      <p:cBhvr>
                                        <p:cTn id="34" dur="1" fill="hold">
                                          <p:stCondLst>
                                            <p:cond delay="0"/>
                                          </p:stCondLst>
                                        </p:cTn>
                                        <p:tgtEl>
                                          <p:spTgt spid="601"/>
                                        </p:tgtEl>
                                        <p:attrNameLst>
                                          <p:attrName>style.visibility</p:attrName>
                                        </p:attrNameLst>
                                      </p:cBhvr>
                                      <p:to>
                                        <p:strVal val="visible"/>
                                      </p:to>
                                    </p:set>
                                    <p:animEffect transition="in" filter="fade">
                                      <p:cBhvr>
                                        <p:cTn id="35" dur="900"/>
                                        <p:tgtEl>
                                          <p:spTgt spid="601"/>
                                        </p:tgtEl>
                                      </p:cBhvr>
                                    </p:animEffect>
                                  </p:childTnLst>
                                </p:cTn>
                              </p:par>
                              <p:par>
                                <p:cTn id="36" presetID="63" presetClass="path" presetSubtype="0" decel="100000" fill="hold" nodeType="withEffect">
                                  <p:stCondLst>
                                    <p:cond delay="600"/>
                                  </p:stCondLst>
                                  <p:childTnLst>
                                    <p:animMotion origin="layout" path="M -0.02413 4.2079E-6 L 2.18024E-6 4.2079E-6 " pathEditMode="relative" rAng="0" ptsTypes="AA">
                                      <p:cBhvr>
                                        <p:cTn id="37" dur="900" fill="hold"/>
                                        <p:tgtEl>
                                          <p:spTgt spid="601"/>
                                        </p:tgtEl>
                                        <p:attrNameLst>
                                          <p:attrName>ppt_x</p:attrName>
                                          <p:attrName>ppt_y</p:attrName>
                                        </p:attrNameLst>
                                      </p:cBhvr>
                                      <p:rCtr x="1200" y="0"/>
                                    </p:animMotion>
                                  </p:childTnLst>
                                </p:cTn>
                              </p:par>
                              <p:par>
                                <p:cTn id="38" presetID="6" presetClass="emph" presetSubtype="0" accel="100000" autoRev="1" fill="hold" nodeType="withEffect">
                                  <p:stCondLst>
                                    <p:cond delay="0"/>
                                  </p:stCondLst>
                                  <p:childTnLst>
                                    <p:animScale>
                                      <p:cBhvr>
                                        <p:cTn id="39" dur="600" fill="hold"/>
                                        <p:tgtEl>
                                          <p:spTgt spid="601"/>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1" name="Rectangle 20"/>
          <p:cNvSpPr/>
          <p:nvPr/>
        </p:nvSpPr>
        <p:spPr bwMode="auto">
          <a:xfrm>
            <a:off x="5514066" y="6386743"/>
            <a:ext cx="1120239" cy="286283"/>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4" name="Title 3"/>
          <p:cNvSpPr>
            <a:spLocks noGrp="1"/>
          </p:cNvSpPr>
          <p:nvPr>
            <p:ph type="title"/>
          </p:nvPr>
        </p:nvSpPr>
        <p:spPr>
          <a:xfrm>
            <a:off x="269169" y="1188523"/>
            <a:ext cx="11650488" cy="2139432"/>
          </a:xfrm>
        </p:spPr>
        <p:txBody>
          <a:bodyPr/>
          <a:lstStyle/>
          <a:p>
            <a:r>
              <a:rPr lang="en-US" dirty="0">
                <a:gradFill>
                  <a:gsLst>
                    <a:gs pos="67000">
                      <a:schemeClr val="bg1"/>
                    </a:gs>
                    <a:gs pos="82258">
                      <a:schemeClr val="bg1"/>
                    </a:gs>
                  </a:gsLst>
                  <a:lin ang="5400000" scaled="0"/>
                </a:gradFill>
              </a:rPr>
              <a:t>Office 365 </a:t>
            </a:r>
            <a:r>
              <a:rPr lang="en-US" dirty="0" smtClean="0">
                <a:gradFill>
                  <a:gsLst>
                    <a:gs pos="67000">
                      <a:schemeClr val="bg1"/>
                    </a:gs>
                    <a:gs pos="82258">
                      <a:schemeClr val="bg1"/>
                    </a:gs>
                  </a:gsLst>
                  <a:lin ang="5400000" scaled="0"/>
                </a:gradFill>
              </a:rPr>
              <a:t/>
            </a:r>
            <a:br>
              <a:rPr lang="en-US" dirty="0" smtClean="0">
                <a:gradFill>
                  <a:gsLst>
                    <a:gs pos="67000">
                      <a:schemeClr val="bg1"/>
                    </a:gs>
                    <a:gs pos="82258">
                      <a:schemeClr val="bg1"/>
                    </a:gs>
                  </a:gsLst>
                  <a:lin ang="5400000" scaled="0"/>
                </a:gradFill>
              </a:rPr>
            </a:br>
            <a:r>
              <a:rPr lang="en-US" dirty="0" smtClean="0">
                <a:gradFill>
                  <a:gsLst>
                    <a:gs pos="67000">
                      <a:schemeClr val="bg1"/>
                    </a:gs>
                    <a:gs pos="82258">
                      <a:schemeClr val="bg1"/>
                    </a:gs>
                  </a:gsLst>
                  <a:lin ang="5400000" scaled="0"/>
                </a:gradFill>
              </a:rPr>
              <a:t>Development</a:t>
            </a:r>
            <a:endParaRPr lang="en-US" dirty="0">
              <a:gradFill>
                <a:gsLst>
                  <a:gs pos="67000">
                    <a:schemeClr val="bg1"/>
                  </a:gs>
                  <a:gs pos="82258">
                    <a:schemeClr val="bg1"/>
                  </a:gs>
                </a:gsLst>
                <a:lin ang="5400000" scaled="0"/>
              </a:gradFill>
            </a:endParaRPr>
          </a:p>
        </p:txBody>
      </p:sp>
      <p:grpSp>
        <p:nvGrpSpPr>
          <p:cNvPr id="23" name="Group 22"/>
          <p:cNvGrpSpPr/>
          <p:nvPr/>
        </p:nvGrpSpPr>
        <p:grpSpPr>
          <a:xfrm>
            <a:off x="6334020" y="3367055"/>
            <a:ext cx="5406710" cy="3193414"/>
            <a:chOff x="5240338" y="3342655"/>
            <a:chExt cx="5516562" cy="3258297"/>
          </a:xfrm>
        </p:grpSpPr>
        <p:grpSp>
          <p:nvGrpSpPr>
            <p:cNvPr id="20" name="Group 19"/>
            <p:cNvGrpSpPr/>
            <p:nvPr/>
          </p:nvGrpSpPr>
          <p:grpSpPr>
            <a:xfrm>
              <a:off x="5240338" y="3342655"/>
              <a:ext cx="5516562" cy="3258297"/>
              <a:chOff x="503238" y="38100"/>
              <a:chExt cx="11425238" cy="6748191"/>
            </a:xfrm>
          </p:grpSpPr>
          <p:sp>
            <p:nvSpPr>
              <p:cNvPr id="17" name="Freeform 6"/>
              <p:cNvSpPr>
                <a:spLocks noEditPoints="1"/>
              </p:cNvSpPr>
              <p:nvPr/>
            </p:nvSpPr>
            <p:spPr bwMode="auto">
              <a:xfrm>
                <a:off x="2139951" y="38100"/>
                <a:ext cx="8156575" cy="5713413"/>
              </a:xfrm>
              <a:custGeom>
                <a:avLst/>
                <a:gdLst>
                  <a:gd name="T0" fmla="*/ 2173 w 2173"/>
                  <a:gd name="T1" fmla="*/ 1521 h 1521"/>
                  <a:gd name="T2" fmla="*/ 0 w 2173"/>
                  <a:gd name="T3" fmla="*/ 1521 h 1521"/>
                  <a:gd name="T4" fmla="*/ 0 w 2173"/>
                  <a:gd name="T5" fmla="*/ 1507 h 1521"/>
                  <a:gd name="T6" fmla="*/ 0 w 2173"/>
                  <a:gd name="T7" fmla="*/ 113 h 1521"/>
                  <a:gd name="T8" fmla="*/ 113 w 2173"/>
                  <a:gd name="T9" fmla="*/ 1 h 1521"/>
                  <a:gd name="T10" fmla="*/ 2058 w 2173"/>
                  <a:gd name="T11" fmla="*/ 0 h 1521"/>
                  <a:gd name="T12" fmla="*/ 2173 w 2173"/>
                  <a:gd name="T13" fmla="*/ 116 h 1521"/>
                  <a:gd name="T14" fmla="*/ 2173 w 2173"/>
                  <a:gd name="T15" fmla="*/ 1469 h 1521"/>
                  <a:gd name="T16" fmla="*/ 2173 w 2173"/>
                  <a:gd name="T17" fmla="*/ 1521 h 1521"/>
                  <a:gd name="T18" fmla="*/ 2070 w 2173"/>
                  <a:gd name="T19" fmla="*/ 1419 h 1521"/>
                  <a:gd name="T20" fmla="*/ 2070 w 2173"/>
                  <a:gd name="T21" fmla="*/ 101 h 1521"/>
                  <a:gd name="T22" fmla="*/ 102 w 2173"/>
                  <a:gd name="T23" fmla="*/ 101 h 1521"/>
                  <a:gd name="T24" fmla="*/ 102 w 2173"/>
                  <a:gd name="T25" fmla="*/ 1419 h 1521"/>
                  <a:gd name="T26" fmla="*/ 2070 w 2173"/>
                  <a:gd name="T27" fmla="*/ 1419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3" h="1521">
                    <a:moveTo>
                      <a:pt x="2173" y="1521"/>
                    </a:moveTo>
                    <a:cubicBezTo>
                      <a:pt x="1448" y="1521"/>
                      <a:pt x="725" y="1521"/>
                      <a:pt x="0" y="1521"/>
                    </a:cubicBezTo>
                    <a:cubicBezTo>
                      <a:pt x="0" y="1516"/>
                      <a:pt x="0" y="1512"/>
                      <a:pt x="0" y="1507"/>
                    </a:cubicBezTo>
                    <a:cubicBezTo>
                      <a:pt x="0" y="1042"/>
                      <a:pt x="0" y="578"/>
                      <a:pt x="0" y="113"/>
                    </a:cubicBezTo>
                    <a:cubicBezTo>
                      <a:pt x="0" y="47"/>
                      <a:pt x="47" y="1"/>
                      <a:pt x="113" y="1"/>
                    </a:cubicBezTo>
                    <a:cubicBezTo>
                      <a:pt x="761" y="1"/>
                      <a:pt x="1409" y="1"/>
                      <a:pt x="2058" y="0"/>
                    </a:cubicBezTo>
                    <a:cubicBezTo>
                      <a:pt x="2125" y="0"/>
                      <a:pt x="2173" y="52"/>
                      <a:pt x="2173" y="116"/>
                    </a:cubicBezTo>
                    <a:cubicBezTo>
                      <a:pt x="2173" y="567"/>
                      <a:pt x="2173" y="1018"/>
                      <a:pt x="2173" y="1469"/>
                    </a:cubicBezTo>
                    <a:cubicBezTo>
                      <a:pt x="2173" y="1486"/>
                      <a:pt x="2173" y="1503"/>
                      <a:pt x="2173" y="1521"/>
                    </a:cubicBezTo>
                    <a:close/>
                    <a:moveTo>
                      <a:pt x="2070" y="1419"/>
                    </a:moveTo>
                    <a:cubicBezTo>
                      <a:pt x="2070" y="979"/>
                      <a:pt x="2070" y="540"/>
                      <a:pt x="2070" y="101"/>
                    </a:cubicBezTo>
                    <a:cubicBezTo>
                      <a:pt x="1413" y="101"/>
                      <a:pt x="758" y="101"/>
                      <a:pt x="102" y="101"/>
                    </a:cubicBezTo>
                    <a:cubicBezTo>
                      <a:pt x="102" y="541"/>
                      <a:pt x="102" y="980"/>
                      <a:pt x="102" y="1419"/>
                    </a:cubicBezTo>
                    <a:cubicBezTo>
                      <a:pt x="758" y="1419"/>
                      <a:pt x="1413" y="1419"/>
                      <a:pt x="2070" y="14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18" name="Freeform 7"/>
              <p:cNvSpPr>
                <a:spLocks/>
              </p:cNvSpPr>
              <p:nvPr/>
            </p:nvSpPr>
            <p:spPr bwMode="auto">
              <a:xfrm>
                <a:off x="503238" y="5960792"/>
                <a:ext cx="11425238" cy="825499"/>
              </a:xfrm>
              <a:custGeom>
                <a:avLst/>
                <a:gdLst>
                  <a:gd name="T0" fmla="*/ 1 w 3044"/>
                  <a:gd name="T1" fmla="*/ 0 h 220"/>
                  <a:gd name="T2" fmla="*/ 1250 w 3044"/>
                  <a:gd name="T3" fmla="*/ 0 h 220"/>
                  <a:gd name="T4" fmla="*/ 1250 w 3044"/>
                  <a:gd name="T5" fmla="*/ 16 h 220"/>
                  <a:gd name="T6" fmla="*/ 1318 w 3044"/>
                  <a:gd name="T7" fmla="*/ 83 h 220"/>
                  <a:gd name="T8" fmla="*/ 1752 w 3044"/>
                  <a:gd name="T9" fmla="*/ 83 h 220"/>
                  <a:gd name="T10" fmla="*/ 1763 w 3044"/>
                  <a:gd name="T11" fmla="*/ 83 h 220"/>
                  <a:gd name="T12" fmla="*/ 1794 w 3044"/>
                  <a:gd name="T13" fmla="*/ 52 h 220"/>
                  <a:gd name="T14" fmla="*/ 1794 w 3044"/>
                  <a:gd name="T15" fmla="*/ 4 h 220"/>
                  <a:gd name="T16" fmla="*/ 1795 w 3044"/>
                  <a:gd name="T17" fmla="*/ 0 h 220"/>
                  <a:gd name="T18" fmla="*/ 3042 w 3044"/>
                  <a:gd name="T19" fmla="*/ 0 h 220"/>
                  <a:gd name="T20" fmla="*/ 3042 w 3044"/>
                  <a:gd name="T21" fmla="*/ 112 h 220"/>
                  <a:gd name="T22" fmla="*/ 3022 w 3044"/>
                  <a:gd name="T23" fmla="*/ 139 h 220"/>
                  <a:gd name="T24" fmla="*/ 2927 w 3044"/>
                  <a:gd name="T25" fmla="*/ 176 h 220"/>
                  <a:gd name="T26" fmla="*/ 2741 w 3044"/>
                  <a:gd name="T27" fmla="*/ 206 h 220"/>
                  <a:gd name="T28" fmla="*/ 2402 w 3044"/>
                  <a:gd name="T29" fmla="*/ 217 h 220"/>
                  <a:gd name="T30" fmla="*/ 535 w 3044"/>
                  <a:gd name="T31" fmla="*/ 217 h 220"/>
                  <a:gd name="T32" fmla="*/ 345 w 3044"/>
                  <a:gd name="T33" fmla="*/ 211 h 220"/>
                  <a:gd name="T34" fmla="*/ 103 w 3044"/>
                  <a:gd name="T35" fmla="*/ 173 h 220"/>
                  <a:gd name="T36" fmla="*/ 22 w 3044"/>
                  <a:gd name="T37" fmla="*/ 139 h 220"/>
                  <a:gd name="T38" fmla="*/ 1 w 3044"/>
                  <a:gd name="T39" fmla="*/ 100 h 220"/>
                  <a:gd name="T40" fmla="*/ 1 w 3044"/>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4" h="220">
                    <a:moveTo>
                      <a:pt x="1" y="0"/>
                    </a:moveTo>
                    <a:cubicBezTo>
                      <a:pt x="417" y="0"/>
                      <a:pt x="833" y="0"/>
                      <a:pt x="1250" y="0"/>
                    </a:cubicBezTo>
                    <a:cubicBezTo>
                      <a:pt x="1250" y="6"/>
                      <a:pt x="1251" y="11"/>
                      <a:pt x="1250" y="16"/>
                    </a:cubicBezTo>
                    <a:cubicBezTo>
                      <a:pt x="1249" y="83"/>
                      <a:pt x="1250" y="84"/>
                      <a:pt x="1318" y="83"/>
                    </a:cubicBezTo>
                    <a:cubicBezTo>
                      <a:pt x="1463" y="83"/>
                      <a:pt x="1608" y="83"/>
                      <a:pt x="1752" y="83"/>
                    </a:cubicBezTo>
                    <a:cubicBezTo>
                      <a:pt x="1756" y="83"/>
                      <a:pt x="1759" y="83"/>
                      <a:pt x="1763" y="83"/>
                    </a:cubicBezTo>
                    <a:cubicBezTo>
                      <a:pt x="1783" y="83"/>
                      <a:pt x="1794" y="72"/>
                      <a:pt x="1794" y="52"/>
                    </a:cubicBezTo>
                    <a:cubicBezTo>
                      <a:pt x="1794" y="36"/>
                      <a:pt x="1794" y="20"/>
                      <a:pt x="1794" y="4"/>
                    </a:cubicBezTo>
                    <a:cubicBezTo>
                      <a:pt x="1794" y="3"/>
                      <a:pt x="1794" y="2"/>
                      <a:pt x="1795" y="0"/>
                    </a:cubicBezTo>
                    <a:cubicBezTo>
                      <a:pt x="2210" y="0"/>
                      <a:pt x="2627" y="0"/>
                      <a:pt x="3042" y="0"/>
                    </a:cubicBezTo>
                    <a:cubicBezTo>
                      <a:pt x="3042" y="38"/>
                      <a:pt x="3044" y="75"/>
                      <a:pt x="3042" y="112"/>
                    </a:cubicBezTo>
                    <a:cubicBezTo>
                      <a:pt x="3041" y="121"/>
                      <a:pt x="3030" y="132"/>
                      <a:pt x="3022" y="139"/>
                    </a:cubicBezTo>
                    <a:cubicBezTo>
                      <a:pt x="2994" y="159"/>
                      <a:pt x="2960" y="170"/>
                      <a:pt x="2927" y="176"/>
                    </a:cubicBezTo>
                    <a:cubicBezTo>
                      <a:pt x="2865" y="188"/>
                      <a:pt x="2803" y="198"/>
                      <a:pt x="2741" y="206"/>
                    </a:cubicBezTo>
                    <a:cubicBezTo>
                      <a:pt x="2628" y="220"/>
                      <a:pt x="2515" y="217"/>
                      <a:pt x="2402" y="217"/>
                    </a:cubicBezTo>
                    <a:cubicBezTo>
                      <a:pt x="1779" y="217"/>
                      <a:pt x="1157" y="218"/>
                      <a:pt x="535" y="217"/>
                    </a:cubicBezTo>
                    <a:cubicBezTo>
                      <a:pt x="472" y="217"/>
                      <a:pt x="408" y="215"/>
                      <a:pt x="345" y="211"/>
                    </a:cubicBezTo>
                    <a:cubicBezTo>
                      <a:pt x="263" y="206"/>
                      <a:pt x="182" y="194"/>
                      <a:pt x="103" y="173"/>
                    </a:cubicBezTo>
                    <a:cubicBezTo>
                      <a:pt x="75" y="166"/>
                      <a:pt x="48" y="151"/>
                      <a:pt x="22" y="139"/>
                    </a:cubicBezTo>
                    <a:cubicBezTo>
                      <a:pt x="7" y="131"/>
                      <a:pt x="0" y="117"/>
                      <a:pt x="1" y="100"/>
                    </a:cubicBezTo>
                    <a:cubicBezTo>
                      <a:pt x="2" y="67"/>
                      <a:pt x="1" y="34"/>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sp>
            <p:nvSpPr>
              <p:cNvPr id="19" name="Freeform 8"/>
              <p:cNvSpPr>
                <a:spLocks/>
              </p:cNvSpPr>
              <p:nvPr/>
            </p:nvSpPr>
            <p:spPr bwMode="auto">
              <a:xfrm>
                <a:off x="2522538" y="417512"/>
                <a:ext cx="7386638" cy="4951413"/>
              </a:xfrm>
              <a:custGeom>
                <a:avLst/>
                <a:gdLst>
                  <a:gd name="T0" fmla="*/ 1968 w 1968"/>
                  <a:gd name="T1" fmla="*/ 1318 h 1318"/>
                  <a:gd name="T2" fmla="*/ 0 w 1968"/>
                  <a:gd name="T3" fmla="*/ 1318 h 1318"/>
                  <a:gd name="T4" fmla="*/ 0 w 1968"/>
                  <a:gd name="T5" fmla="*/ 0 h 1318"/>
                  <a:gd name="T6" fmla="*/ 1968 w 1968"/>
                  <a:gd name="T7" fmla="*/ 0 h 1318"/>
                  <a:gd name="T8" fmla="*/ 1968 w 1968"/>
                  <a:gd name="T9" fmla="*/ 1318 h 1318"/>
                </a:gdLst>
                <a:ahLst/>
                <a:cxnLst>
                  <a:cxn ang="0">
                    <a:pos x="T0" y="T1"/>
                  </a:cxn>
                  <a:cxn ang="0">
                    <a:pos x="T2" y="T3"/>
                  </a:cxn>
                  <a:cxn ang="0">
                    <a:pos x="T4" y="T5"/>
                  </a:cxn>
                  <a:cxn ang="0">
                    <a:pos x="T6" y="T7"/>
                  </a:cxn>
                  <a:cxn ang="0">
                    <a:pos x="T8" y="T9"/>
                  </a:cxn>
                </a:cxnLst>
                <a:rect l="0" t="0" r="r" b="b"/>
                <a:pathLst>
                  <a:path w="1968" h="1318">
                    <a:moveTo>
                      <a:pt x="1968" y="1318"/>
                    </a:moveTo>
                    <a:cubicBezTo>
                      <a:pt x="1311" y="1318"/>
                      <a:pt x="656" y="1318"/>
                      <a:pt x="0" y="1318"/>
                    </a:cubicBezTo>
                    <a:cubicBezTo>
                      <a:pt x="0" y="879"/>
                      <a:pt x="0" y="440"/>
                      <a:pt x="0" y="0"/>
                    </a:cubicBezTo>
                    <a:cubicBezTo>
                      <a:pt x="656" y="0"/>
                      <a:pt x="1311" y="0"/>
                      <a:pt x="1968" y="0"/>
                    </a:cubicBezTo>
                    <a:cubicBezTo>
                      <a:pt x="1968" y="439"/>
                      <a:pt x="1968" y="878"/>
                      <a:pt x="1968" y="1318"/>
                    </a:cubicBez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262626"/>
                  </a:solidFill>
                </a:endParaRPr>
              </a:p>
            </p:txBody>
          </p:sp>
        </p:grpSp>
        <p:sp>
          <p:nvSpPr>
            <p:cNvPr id="22" name="TextBox 21"/>
            <p:cNvSpPr txBox="1"/>
            <p:nvPr/>
          </p:nvSpPr>
          <p:spPr>
            <a:xfrm>
              <a:off x="6402829" y="3765574"/>
              <a:ext cx="3191579" cy="1911292"/>
            </a:xfrm>
            <a:prstGeom prst="rect">
              <a:avLst/>
            </a:prstGeom>
            <a:noFill/>
          </p:spPr>
          <p:txBody>
            <a:bodyPr wrap="none" lIns="0" tIns="0" rIns="0" bIns="0" rtlCol="0">
              <a:spAutoFit/>
            </a:bodyPr>
            <a:lstStyle/>
            <a:p>
              <a:pPr defTabSz="914180">
                <a:lnSpc>
                  <a:spcPct val="90000"/>
                </a:lnSpc>
              </a:pPr>
              <a:r>
                <a:rPr lang="en-US" sz="13525" dirty="0">
                  <a:gradFill>
                    <a:gsLst>
                      <a:gs pos="3187">
                        <a:srgbClr val="D83B01"/>
                      </a:gs>
                      <a:gs pos="14000">
                        <a:srgbClr val="D83B0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&lt;/&gt;</a:t>
              </a:r>
            </a:p>
          </p:txBody>
        </p:sp>
      </p:grpSp>
    </p:spTree>
    <p:extLst>
      <p:ext uri="{BB962C8B-B14F-4D97-AF65-F5344CB8AC3E}">
        <p14:creationId xmlns:p14="http://schemas.microsoft.com/office/powerpoint/2010/main" val="2458395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764440" y="1190452"/>
            <a:ext cx="8558867" cy="1627632"/>
          </a:xfrm>
          <a:prstGeom prst="rect">
            <a:avLst/>
          </a:pr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Secure access to internal a</a:t>
            </a:r>
            <a:r>
              <a:rPr lang="en-US" sz="3136" dirty="0" smtClean="0">
                <a:gradFill>
                  <a:gsLst>
                    <a:gs pos="11504">
                      <a:srgbClr val="D2D2D2">
                        <a:lumMod val="10000"/>
                      </a:srgbClr>
                    </a:gs>
                    <a:gs pos="39000">
                      <a:srgbClr val="D2D2D2">
                        <a:lumMod val="10000"/>
                      </a:srgbClr>
                    </a:gs>
                  </a:gsLst>
                  <a:lin ang="5400000" scaled="0"/>
                </a:gradFill>
                <a:latin typeface="Segoe UI Light"/>
              </a:rPr>
              <a:t>dd-ins</a:t>
            </a:r>
            <a:endParaRPr lang="en-US" sz="3136" dirty="0">
              <a:gradFill>
                <a:gsLst>
                  <a:gs pos="11504">
                    <a:srgbClr val="D2D2D2">
                      <a:lumMod val="10000"/>
                    </a:srgbClr>
                  </a:gs>
                  <a:gs pos="39000">
                    <a:srgbClr val="D2D2D2">
                      <a:lumMod val="10000"/>
                    </a:srgbClr>
                  </a:gs>
                </a:gsLst>
                <a:lin ang="5400000" scaled="0"/>
              </a:gradFill>
              <a:latin typeface="Segoe UI Light"/>
            </a:endParaRPr>
          </a:p>
        </p:txBody>
      </p:sp>
      <p:sp>
        <p:nvSpPr>
          <p:cNvPr id="2" name="Title 1"/>
          <p:cNvSpPr>
            <a:spLocks noGrp="1"/>
          </p:cNvSpPr>
          <p:nvPr>
            <p:ph type="title"/>
          </p:nvPr>
        </p:nvSpPr>
        <p:spPr/>
        <p:txBody>
          <a:bodyPr/>
          <a:lstStyle/>
          <a:p>
            <a:r>
              <a:rPr lang="en-US" dirty="0" smtClean="0"/>
              <a:t>Corporate add-in </a:t>
            </a:r>
            <a:r>
              <a:rPr lang="en-US" dirty="0"/>
              <a:t>c</a:t>
            </a:r>
            <a:r>
              <a:rPr lang="en-US" dirty="0" smtClean="0"/>
              <a:t>atalog</a:t>
            </a:r>
            <a:endParaRPr lang="en-US" dirty="0"/>
          </a:p>
        </p:txBody>
      </p:sp>
      <p:sp>
        <p:nvSpPr>
          <p:cNvPr id="21" name="Rectangle 20"/>
          <p:cNvSpPr/>
          <p:nvPr/>
        </p:nvSpPr>
        <p:spPr bwMode="auto">
          <a:xfrm>
            <a:off x="2764440" y="2870070"/>
            <a:ext cx="8558867" cy="1627632"/>
          </a:xfrm>
          <a:prstGeom prst="rect">
            <a:avLst/>
          </a:pr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Centrally managed repository of private a</a:t>
            </a:r>
            <a:r>
              <a:rPr lang="en-US" sz="3136" dirty="0" smtClean="0">
                <a:gradFill>
                  <a:gsLst>
                    <a:gs pos="11504">
                      <a:srgbClr val="D2D2D2">
                        <a:lumMod val="10000"/>
                      </a:srgbClr>
                    </a:gs>
                    <a:gs pos="39000">
                      <a:srgbClr val="D2D2D2">
                        <a:lumMod val="10000"/>
                      </a:srgbClr>
                    </a:gs>
                  </a:gsLst>
                  <a:lin ang="5400000" scaled="0"/>
                </a:gradFill>
                <a:latin typeface="Segoe UI Light"/>
              </a:rPr>
              <a:t>dd-ins</a:t>
            </a:r>
            <a:endParaRPr lang="en-US" sz="3136" dirty="0">
              <a:gradFill>
                <a:gsLst>
                  <a:gs pos="11504">
                    <a:srgbClr val="D2D2D2">
                      <a:lumMod val="10000"/>
                    </a:srgbClr>
                  </a:gs>
                  <a:gs pos="39000">
                    <a:srgbClr val="D2D2D2">
                      <a:lumMod val="10000"/>
                    </a:srgbClr>
                  </a:gs>
                </a:gsLst>
                <a:lin ang="5400000" scaled="0"/>
              </a:gradFill>
              <a:latin typeface="Segoe UI Light"/>
            </a:endParaRPr>
          </a:p>
        </p:txBody>
      </p:sp>
      <p:sp>
        <p:nvSpPr>
          <p:cNvPr id="22" name="Rectangle 21"/>
          <p:cNvSpPr/>
          <p:nvPr/>
        </p:nvSpPr>
        <p:spPr bwMode="auto">
          <a:xfrm>
            <a:off x="2764440" y="4549687"/>
            <a:ext cx="8558867" cy="1627632"/>
          </a:xfrm>
          <a:prstGeom prst="rect">
            <a:avLst/>
          </a:prstGeom>
          <a:solidFill>
            <a:schemeClr val="tx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Direct deployment to employees</a:t>
            </a:r>
          </a:p>
        </p:txBody>
      </p:sp>
      <p:grpSp>
        <p:nvGrpSpPr>
          <p:cNvPr id="28" name="Group 27"/>
          <p:cNvGrpSpPr/>
          <p:nvPr/>
        </p:nvGrpSpPr>
        <p:grpSpPr>
          <a:xfrm>
            <a:off x="432670" y="1190452"/>
            <a:ext cx="2331768" cy="1631167"/>
            <a:chOff x="441461" y="1586200"/>
            <a:chExt cx="2379144" cy="1664309"/>
          </a:xfrm>
        </p:grpSpPr>
        <p:sp>
          <p:nvSpPr>
            <p:cNvPr id="16" name="Rectangle 15"/>
            <p:cNvSpPr/>
            <p:nvPr/>
          </p:nvSpPr>
          <p:spPr bwMode="auto">
            <a:xfrm>
              <a:off x="441461" y="1586200"/>
              <a:ext cx="2379144" cy="1664309"/>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1045309" y="1727290"/>
              <a:ext cx="1058129" cy="1371648"/>
            </a:xfrm>
            <a:prstGeom prst="rect">
              <a:avLst/>
            </a:prstGeom>
          </p:spPr>
        </p:pic>
      </p:grpSp>
      <p:grpSp>
        <p:nvGrpSpPr>
          <p:cNvPr id="29" name="Group 28"/>
          <p:cNvGrpSpPr/>
          <p:nvPr/>
        </p:nvGrpSpPr>
        <p:grpSpPr>
          <a:xfrm>
            <a:off x="432670" y="2870070"/>
            <a:ext cx="2331768" cy="1631167"/>
            <a:chOff x="441461" y="3302370"/>
            <a:chExt cx="2379144" cy="1664309"/>
          </a:xfrm>
        </p:grpSpPr>
        <p:sp>
          <p:nvSpPr>
            <p:cNvPr id="17" name="Rectangle 16"/>
            <p:cNvSpPr/>
            <p:nvPr/>
          </p:nvSpPr>
          <p:spPr bwMode="auto">
            <a:xfrm>
              <a:off x="441461" y="3302370"/>
              <a:ext cx="2379144" cy="1664309"/>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4"/>
            <a:stretch>
              <a:fillRect/>
            </a:stretch>
          </p:blipFill>
          <p:spPr>
            <a:xfrm>
              <a:off x="1282283" y="3609748"/>
              <a:ext cx="697500" cy="1226250"/>
            </a:xfrm>
            <a:prstGeom prst="rect">
              <a:avLst/>
            </a:prstGeom>
          </p:spPr>
        </p:pic>
      </p:grpSp>
      <p:sp>
        <p:nvSpPr>
          <p:cNvPr id="32" name="Rectangle 31"/>
          <p:cNvSpPr/>
          <p:nvPr/>
        </p:nvSpPr>
        <p:spPr bwMode="auto">
          <a:xfrm>
            <a:off x="0" y="982096"/>
            <a:ext cx="430665" cy="587590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27" name="Group 26"/>
          <p:cNvGrpSpPr/>
          <p:nvPr/>
        </p:nvGrpSpPr>
        <p:grpSpPr>
          <a:xfrm>
            <a:off x="432670" y="4549687"/>
            <a:ext cx="2331768" cy="1627632"/>
            <a:chOff x="432670" y="4917987"/>
            <a:chExt cx="2331768" cy="1633166"/>
          </a:xfrm>
        </p:grpSpPr>
        <p:sp>
          <p:nvSpPr>
            <p:cNvPr id="18" name="Rectangle 17"/>
            <p:cNvSpPr/>
            <p:nvPr/>
          </p:nvSpPr>
          <p:spPr bwMode="auto">
            <a:xfrm>
              <a:off x="432670" y="4919986"/>
              <a:ext cx="2331768" cy="163116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3" name="Group 4"/>
            <p:cNvGrpSpPr>
              <a:grpSpLocks noChangeAspect="1"/>
            </p:cNvGrpSpPr>
            <p:nvPr/>
          </p:nvGrpSpPr>
          <p:grpSpPr bwMode="auto">
            <a:xfrm>
              <a:off x="816841" y="4917987"/>
              <a:ext cx="1499876" cy="1336507"/>
              <a:chOff x="525" y="3160"/>
              <a:chExt cx="964" cy="859"/>
            </a:xfrm>
          </p:grpSpPr>
          <p:sp>
            <p:nvSpPr>
              <p:cNvPr id="4" name="AutoShape 3"/>
              <p:cNvSpPr>
                <a:spLocks noChangeAspect="1" noChangeArrowheads="1" noTextEdit="1"/>
              </p:cNvSpPr>
              <p:nvPr/>
            </p:nvSpPr>
            <p:spPr bwMode="auto">
              <a:xfrm>
                <a:off x="526" y="3161"/>
                <a:ext cx="962"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5" name="Rectangle 5"/>
              <p:cNvSpPr>
                <a:spLocks noChangeArrowheads="1"/>
              </p:cNvSpPr>
              <p:nvPr/>
            </p:nvSpPr>
            <p:spPr bwMode="auto">
              <a:xfrm>
                <a:off x="841" y="3607"/>
                <a:ext cx="648" cy="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7" name="Freeform 6"/>
              <p:cNvSpPr>
                <a:spLocks/>
              </p:cNvSpPr>
              <p:nvPr/>
            </p:nvSpPr>
            <p:spPr bwMode="auto">
              <a:xfrm>
                <a:off x="841" y="3607"/>
                <a:ext cx="648" cy="412"/>
              </a:xfrm>
              <a:custGeom>
                <a:avLst/>
                <a:gdLst>
                  <a:gd name="T0" fmla="*/ 648 w 648"/>
                  <a:gd name="T1" fmla="*/ 412 h 412"/>
                  <a:gd name="T2" fmla="*/ 648 w 648"/>
                  <a:gd name="T3" fmla="*/ 0 h 412"/>
                  <a:gd name="T4" fmla="*/ 0 w 648"/>
                  <a:gd name="T5" fmla="*/ 0 h 412"/>
                  <a:gd name="T6" fmla="*/ 0 w 648"/>
                  <a:gd name="T7" fmla="*/ 412 h 412"/>
                </a:gdLst>
                <a:ahLst/>
                <a:cxnLst>
                  <a:cxn ang="0">
                    <a:pos x="T0" y="T1"/>
                  </a:cxn>
                  <a:cxn ang="0">
                    <a:pos x="T2" y="T3"/>
                  </a:cxn>
                  <a:cxn ang="0">
                    <a:pos x="T4" y="T5"/>
                  </a:cxn>
                  <a:cxn ang="0">
                    <a:pos x="T6" y="T7"/>
                  </a:cxn>
                </a:cxnLst>
                <a:rect l="0" t="0" r="r" b="b"/>
                <a:pathLst>
                  <a:path w="648" h="412">
                    <a:moveTo>
                      <a:pt x="648" y="412"/>
                    </a:moveTo>
                    <a:lnTo>
                      <a:pt x="648" y="0"/>
                    </a:lnTo>
                    <a:lnTo>
                      <a:pt x="0" y="0"/>
                    </a:lnTo>
                    <a:lnTo>
                      <a:pt x="0" y="4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8" name="Rectangle 7"/>
              <p:cNvSpPr>
                <a:spLocks noChangeArrowheads="1"/>
              </p:cNvSpPr>
              <p:nvPr/>
            </p:nvSpPr>
            <p:spPr bwMode="auto">
              <a:xfrm>
                <a:off x="881" y="3648"/>
                <a:ext cx="568" cy="330"/>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9" name="Rectangle 8"/>
              <p:cNvSpPr>
                <a:spLocks noChangeArrowheads="1"/>
              </p:cNvSpPr>
              <p:nvPr/>
            </p:nvSpPr>
            <p:spPr bwMode="auto">
              <a:xfrm>
                <a:off x="675" y="3653"/>
                <a:ext cx="152" cy="1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0" name="Rectangle 9"/>
              <p:cNvSpPr>
                <a:spLocks noChangeArrowheads="1"/>
              </p:cNvSpPr>
              <p:nvPr/>
            </p:nvSpPr>
            <p:spPr bwMode="auto">
              <a:xfrm>
                <a:off x="663" y="3642"/>
                <a:ext cx="176" cy="178"/>
              </a:xfrm>
              <a:prstGeom prst="rect">
                <a:avLst/>
              </a:prstGeom>
              <a:solidFill>
                <a:schemeClr val="accent4">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1" name="Freeform 10"/>
              <p:cNvSpPr>
                <a:spLocks noEditPoints="1"/>
              </p:cNvSpPr>
              <p:nvPr/>
            </p:nvSpPr>
            <p:spPr bwMode="auto">
              <a:xfrm>
                <a:off x="660" y="3640"/>
                <a:ext cx="181" cy="182"/>
              </a:xfrm>
              <a:custGeom>
                <a:avLst/>
                <a:gdLst>
                  <a:gd name="T0" fmla="*/ 181 w 181"/>
                  <a:gd name="T1" fmla="*/ 0 h 182"/>
                  <a:gd name="T2" fmla="*/ 176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6 w 181"/>
                  <a:gd name="T17" fmla="*/ 182 h 182"/>
                  <a:gd name="T18" fmla="*/ 181 w 181"/>
                  <a:gd name="T19" fmla="*/ 182 h 182"/>
                  <a:gd name="T20" fmla="*/ 181 w 181"/>
                  <a:gd name="T21" fmla="*/ 178 h 182"/>
                  <a:gd name="T22" fmla="*/ 181 w 181"/>
                  <a:gd name="T23" fmla="*/ 5 h 182"/>
                  <a:gd name="T24" fmla="*/ 181 w 181"/>
                  <a:gd name="T25" fmla="*/ 0 h 182"/>
                  <a:gd name="T26" fmla="*/ 176 w 181"/>
                  <a:gd name="T27" fmla="*/ 178 h 182"/>
                  <a:gd name="T28" fmla="*/ 5 w 181"/>
                  <a:gd name="T29" fmla="*/ 178 h 182"/>
                  <a:gd name="T30" fmla="*/ 5 w 181"/>
                  <a:gd name="T31" fmla="*/ 5 h 182"/>
                  <a:gd name="T32" fmla="*/ 176 w 181"/>
                  <a:gd name="T33" fmla="*/ 5 h 182"/>
                  <a:gd name="T34" fmla="*/ 176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6" y="0"/>
                    </a:lnTo>
                    <a:lnTo>
                      <a:pt x="5" y="0"/>
                    </a:lnTo>
                    <a:lnTo>
                      <a:pt x="0" y="0"/>
                    </a:lnTo>
                    <a:lnTo>
                      <a:pt x="0" y="5"/>
                    </a:lnTo>
                    <a:lnTo>
                      <a:pt x="0" y="178"/>
                    </a:lnTo>
                    <a:lnTo>
                      <a:pt x="0" y="182"/>
                    </a:lnTo>
                    <a:lnTo>
                      <a:pt x="5" y="182"/>
                    </a:lnTo>
                    <a:lnTo>
                      <a:pt x="176" y="182"/>
                    </a:lnTo>
                    <a:lnTo>
                      <a:pt x="181" y="182"/>
                    </a:lnTo>
                    <a:lnTo>
                      <a:pt x="181" y="178"/>
                    </a:lnTo>
                    <a:lnTo>
                      <a:pt x="181" y="5"/>
                    </a:lnTo>
                    <a:lnTo>
                      <a:pt x="181" y="0"/>
                    </a:lnTo>
                    <a:close/>
                    <a:moveTo>
                      <a:pt x="176" y="178"/>
                    </a:moveTo>
                    <a:lnTo>
                      <a:pt x="5" y="178"/>
                    </a:lnTo>
                    <a:lnTo>
                      <a:pt x="5" y="5"/>
                    </a:lnTo>
                    <a:lnTo>
                      <a:pt x="176" y="5"/>
                    </a:lnTo>
                    <a:lnTo>
                      <a:pt x="176"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2" name="Freeform 11"/>
              <p:cNvSpPr>
                <a:spLocks/>
              </p:cNvSpPr>
              <p:nvPr/>
            </p:nvSpPr>
            <p:spPr bwMode="auto">
              <a:xfrm>
                <a:off x="525" y="3763"/>
                <a:ext cx="128" cy="256"/>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3" name="Rectangle 12"/>
              <p:cNvSpPr>
                <a:spLocks noChangeArrowheads="1"/>
              </p:cNvSpPr>
              <p:nvPr/>
            </p:nvSpPr>
            <p:spPr bwMode="auto">
              <a:xfrm>
                <a:off x="537" y="3819"/>
                <a:ext cx="104" cy="157"/>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4" name="Freeform 13"/>
              <p:cNvSpPr>
                <a:spLocks/>
              </p:cNvSpPr>
              <p:nvPr/>
            </p:nvSpPr>
            <p:spPr bwMode="auto">
              <a:xfrm>
                <a:off x="733" y="3748"/>
                <a:ext cx="299" cy="187"/>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5" name="Freeform 14"/>
              <p:cNvSpPr>
                <a:spLocks/>
              </p:cNvSpPr>
              <p:nvPr/>
            </p:nvSpPr>
            <p:spPr bwMode="auto">
              <a:xfrm>
                <a:off x="835" y="3875"/>
                <a:ext cx="20" cy="23"/>
              </a:xfrm>
              <a:custGeom>
                <a:avLst/>
                <a:gdLst>
                  <a:gd name="T0" fmla="*/ 12 w 20"/>
                  <a:gd name="T1" fmla="*/ 23 h 23"/>
                  <a:gd name="T2" fmla="*/ 0 w 20"/>
                  <a:gd name="T3" fmla="*/ 4 h 23"/>
                  <a:gd name="T4" fmla="*/ 8 w 20"/>
                  <a:gd name="T5" fmla="*/ 0 h 23"/>
                  <a:gd name="T6" fmla="*/ 20 w 20"/>
                  <a:gd name="T7" fmla="*/ 18 h 23"/>
                  <a:gd name="T8" fmla="*/ 12 w 20"/>
                  <a:gd name="T9" fmla="*/ 23 h 23"/>
                </a:gdLst>
                <a:ahLst/>
                <a:cxnLst>
                  <a:cxn ang="0">
                    <a:pos x="T0" y="T1"/>
                  </a:cxn>
                  <a:cxn ang="0">
                    <a:pos x="T2" y="T3"/>
                  </a:cxn>
                  <a:cxn ang="0">
                    <a:pos x="T4" y="T5"/>
                  </a:cxn>
                  <a:cxn ang="0">
                    <a:pos x="T6" y="T7"/>
                  </a:cxn>
                  <a:cxn ang="0">
                    <a:pos x="T8" y="T9"/>
                  </a:cxn>
                </a:cxnLst>
                <a:rect l="0" t="0" r="r" b="b"/>
                <a:pathLst>
                  <a:path w="20" h="23">
                    <a:moveTo>
                      <a:pt x="12" y="23"/>
                    </a:moveTo>
                    <a:lnTo>
                      <a:pt x="0" y="4"/>
                    </a:lnTo>
                    <a:lnTo>
                      <a:pt x="8" y="0"/>
                    </a:lnTo>
                    <a:lnTo>
                      <a:pt x="20" y="18"/>
                    </a:lnTo>
                    <a:lnTo>
                      <a:pt x="12" y="2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9" name="Freeform 15"/>
              <p:cNvSpPr>
                <a:spLocks/>
              </p:cNvSpPr>
              <p:nvPr/>
            </p:nvSpPr>
            <p:spPr bwMode="auto">
              <a:xfrm>
                <a:off x="989" y="3812"/>
                <a:ext cx="18" cy="18"/>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 name="Freeform 16"/>
              <p:cNvSpPr>
                <a:spLocks/>
              </p:cNvSpPr>
              <p:nvPr/>
            </p:nvSpPr>
            <p:spPr bwMode="auto">
              <a:xfrm>
                <a:off x="989" y="3794"/>
                <a:ext cx="18" cy="18"/>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 name="Freeform 17"/>
              <p:cNvSpPr>
                <a:spLocks/>
              </p:cNvSpPr>
              <p:nvPr/>
            </p:nvSpPr>
            <p:spPr bwMode="auto">
              <a:xfrm>
                <a:off x="989" y="3776"/>
                <a:ext cx="18" cy="18"/>
              </a:xfrm>
              <a:custGeom>
                <a:avLst/>
                <a:gdLst>
                  <a:gd name="T0" fmla="*/ 15 w 31"/>
                  <a:gd name="T1" fmla="*/ 0 h 32"/>
                  <a:gd name="T2" fmla="*/ 31 w 31"/>
                  <a:gd name="T3" fmla="*/ 16 h 32"/>
                  <a:gd name="T4" fmla="*/ 15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2"/>
                    </a:cubicBezTo>
                    <a:cubicBezTo>
                      <a:pt x="7" y="32"/>
                      <a:pt x="0" y="25"/>
                      <a:pt x="0" y="16"/>
                    </a:cubicBezTo>
                    <a:cubicBezTo>
                      <a:pt x="0" y="7"/>
                      <a:pt x="7" y="0"/>
                      <a:pt x="15"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6" name="Freeform 18"/>
              <p:cNvSpPr>
                <a:spLocks/>
              </p:cNvSpPr>
              <p:nvPr/>
            </p:nvSpPr>
            <p:spPr bwMode="auto">
              <a:xfrm>
                <a:off x="988" y="3758"/>
                <a:ext cx="19" cy="18"/>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1" name="Freeform 19"/>
              <p:cNvSpPr>
                <a:spLocks/>
              </p:cNvSpPr>
              <p:nvPr/>
            </p:nvSpPr>
            <p:spPr bwMode="auto">
              <a:xfrm>
                <a:off x="988" y="3740"/>
                <a:ext cx="18" cy="18"/>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3" name="Freeform 20"/>
              <p:cNvSpPr>
                <a:spLocks/>
              </p:cNvSpPr>
              <p:nvPr/>
            </p:nvSpPr>
            <p:spPr bwMode="auto">
              <a:xfrm>
                <a:off x="1032" y="3748"/>
                <a:ext cx="417" cy="150"/>
              </a:xfrm>
              <a:custGeom>
                <a:avLst/>
                <a:gdLst>
                  <a:gd name="T0" fmla="*/ 417 w 417"/>
                  <a:gd name="T1" fmla="*/ 150 h 150"/>
                  <a:gd name="T2" fmla="*/ 0 w 417"/>
                  <a:gd name="T3" fmla="*/ 75 h 150"/>
                  <a:gd name="T4" fmla="*/ 0 w 417"/>
                  <a:gd name="T5" fmla="*/ 0 h 150"/>
                  <a:gd name="T6" fmla="*/ 186 w 417"/>
                  <a:gd name="T7" fmla="*/ 0 h 150"/>
                  <a:gd name="T8" fmla="*/ 417 w 417"/>
                  <a:gd name="T9" fmla="*/ 0 h 150"/>
                  <a:gd name="T10" fmla="*/ 417 w 417"/>
                  <a:gd name="T11" fmla="*/ 150 h 150"/>
                </a:gdLst>
                <a:ahLst/>
                <a:cxnLst>
                  <a:cxn ang="0">
                    <a:pos x="T0" y="T1"/>
                  </a:cxn>
                  <a:cxn ang="0">
                    <a:pos x="T2" y="T3"/>
                  </a:cxn>
                  <a:cxn ang="0">
                    <a:pos x="T4" y="T5"/>
                  </a:cxn>
                  <a:cxn ang="0">
                    <a:pos x="T6" y="T7"/>
                  </a:cxn>
                  <a:cxn ang="0">
                    <a:pos x="T8" y="T9"/>
                  </a:cxn>
                  <a:cxn ang="0">
                    <a:pos x="T10" y="T11"/>
                  </a:cxn>
                </a:cxnLst>
                <a:rect l="0" t="0" r="r" b="b"/>
                <a:pathLst>
                  <a:path w="417" h="150">
                    <a:moveTo>
                      <a:pt x="417" y="150"/>
                    </a:moveTo>
                    <a:lnTo>
                      <a:pt x="0" y="75"/>
                    </a:lnTo>
                    <a:lnTo>
                      <a:pt x="0" y="0"/>
                    </a:lnTo>
                    <a:lnTo>
                      <a:pt x="186" y="0"/>
                    </a:lnTo>
                    <a:lnTo>
                      <a:pt x="417" y="0"/>
                    </a:lnTo>
                    <a:lnTo>
                      <a:pt x="417" y="150"/>
                    </a:ln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4" name="Rectangle 21"/>
              <p:cNvSpPr>
                <a:spLocks noChangeArrowheads="1"/>
              </p:cNvSpPr>
              <p:nvPr/>
            </p:nvSpPr>
            <p:spPr bwMode="auto">
              <a:xfrm>
                <a:off x="1127" y="3484"/>
                <a:ext cx="177" cy="178"/>
              </a:xfrm>
              <a:prstGeom prst="rect">
                <a:avLst/>
              </a:prstGeom>
              <a:solidFill>
                <a:schemeClr val="accent4">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5" name="Freeform 22"/>
              <p:cNvSpPr>
                <a:spLocks noEditPoints="1"/>
              </p:cNvSpPr>
              <p:nvPr/>
            </p:nvSpPr>
            <p:spPr bwMode="auto">
              <a:xfrm>
                <a:off x="1125" y="3482"/>
                <a:ext cx="181" cy="182"/>
              </a:xfrm>
              <a:custGeom>
                <a:avLst/>
                <a:gdLst>
                  <a:gd name="T0" fmla="*/ 181 w 181"/>
                  <a:gd name="T1" fmla="*/ 0 h 182"/>
                  <a:gd name="T2" fmla="*/ 177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7 w 181"/>
                  <a:gd name="T17" fmla="*/ 182 h 182"/>
                  <a:gd name="T18" fmla="*/ 181 w 181"/>
                  <a:gd name="T19" fmla="*/ 182 h 182"/>
                  <a:gd name="T20" fmla="*/ 181 w 181"/>
                  <a:gd name="T21" fmla="*/ 178 h 182"/>
                  <a:gd name="T22" fmla="*/ 181 w 181"/>
                  <a:gd name="T23" fmla="*/ 5 h 182"/>
                  <a:gd name="T24" fmla="*/ 181 w 181"/>
                  <a:gd name="T25" fmla="*/ 0 h 182"/>
                  <a:gd name="T26" fmla="*/ 177 w 181"/>
                  <a:gd name="T27" fmla="*/ 178 h 182"/>
                  <a:gd name="T28" fmla="*/ 5 w 181"/>
                  <a:gd name="T29" fmla="*/ 178 h 182"/>
                  <a:gd name="T30" fmla="*/ 5 w 181"/>
                  <a:gd name="T31" fmla="*/ 5 h 182"/>
                  <a:gd name="T32" fmla="*/ 177 w 181"/>
                  <a:gd name="T33" fmla="*/ 5 h 182"/>
                  <a:gd name="T34" fmla="*/ 177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7" y="0"/>
                    </a:lnTo>
                    <a:lnTo>
                      <a:pt x="5" y="0"/>
                    </a:lnTo>
                    <a:lnTo>
                      <a:pt x="0" y="0"/>
                    </a:lnTo>
                    <a:lnTo>
                      <a:pt x="0" y="5"/>
                    </a:lnTo>
                    <a:lnTo>
                      <a:pt x="0" y="178"/>
                    </a:lnTo>
                    <a:lnTo>
                      <a:pt x="0" y="182"/>
                    </a:lnTo>
                    <a:lnTo>
                      <a:pt x="5" y="182"/>
                    </a:lnTo>
                    <a:lnTo>
                      <a:pt x="177" y="182"/>
                    </a:lnTo>
                    <a:lnTo>
                      <a:pt x="181" y="182"/>
                    </a:lnTo>
                    <a:lnTo>
                      <a:pt x="181" y="178"/>
                    </a:lnTo>
                    <a:lnTo>
                      <a:pt x="181" y="5"/>
                    </a:lnTo>
                    <a:lnTo>
                      <a:pt x="181" y="0"/>
                    </a:lnTo>
                    <a:close/>
                    <a:moveTo>
                      <a:pt x="177" y="178"/>
                    </a:moveTo>
                    <a:lnTo>
                      <a:pt x="5" y="178"/>
                    </a:lnTo>
                    <a:lnTo>
                      <a:pt x="5" y="5"/>
                    </a:lnTo>
                    <a:lnTo>
                      <a:pt x="177" y="5"/>
                    </a:lnTo>
                    <a:lnTo>
                      <a:pt x="177"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6" name="Freeform 23"/>
              <p:cNvSpPr>
                <a:spLocks/>
              </p:cNvSpPr>
              <p:nvPr/>
            </p:nvSpPr>
            <p:spPr bwMode="auto">
              <a:xfrm>
                <a:off x="1034" y="3325"/>
                <a:ext cx="222" cy="198"/>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7" name="Freeform 24"/>
              <p:cNvSpPr>
                <a:spLocks/>
              </p:cNvSpPr>
              <p:nvPr/>
            </p:nvSpPr>
            <p:spPr bwMode="auto">
              <a:xfrm>
                <a:off x="1165" y="3160"/>
                <a:ext cx="118" cy="186"/>
              </a:xfrm>
              <a:custGeom>
                <a:avLst/>
                <a:gdLst>
                  <a:gd name="T0" fmla="*/ 0 w 118"/>
                  <a:gd name="T1" fmla="*/ 0 h 186"/>
                  <a:gd name="T2" fmla="*/ 22 w 118"/>
                  <a:gd name="T3" fmla="*/ 137 h 186"/>
                  <a:gd name="T4" fmla="*/ 115 w 118"/>
                  <a:gd name="T5" fmla="*/ 186 h 186"/>
                  <a:gd name="T6" fmla="*/ 118 w 118"/>
                  <a:gd name="T7" fmla="*/ 0 h 186"/>
                  <a:gd name="T8" fmla="*/ 0 w 118"/>
                  <a:gd name="T9" fmla="*/ 0 h 186"/>
                </a:gdLst>
                <a:ahLst/>
                <a:cxnLst>
                  <a:cxn ang="0">
                    <a:pos x="T0" y="T1"/>
                  </a:cxn>
                  <a:cxn ang="0">
                    <a:pos x="T2" y="T3"/>
                  </a:cxn>
                  <a:cxn ang="0">
                    <a:pos x="T4" y="T5"/>
                  </a:cxn>
                  <a:cxn ang="0">
                    <a:pos x="T6" y="T7"/>
                  </a:cxn>
                  <a:cxn ang="0">
                    <a:pos x="T8" y="T9"/>
                  </a:cxn>
                </a:cxnLst>
                <a:rect l="0" t="0" r="r" b="b"/>
                <a:pathLst>
                  <a:path w="118" h="186">
                    <a:moveTo>
                      <a:pt x="0" y="0"/>
                    </a:moveTo>
                    <a:lnTo>
                      <a:pt x="22" y="137"/>
                    </a:lnTo>
                    <a:lnTo>
                      <a:pt x="115" y="186"/>
                    </a:lnTo>
                    <a:lnTo>
                      <a:pt x="118" y="0"/>
                    </a:lnTo>
                    <a:lnTo>
                      <a:pt x="0" y="0"/>
                    </a:ln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8" name="Freeform 25"/>
              <p:cNvSpPr>
                <a:spLocks/>
              </p:cNvSpPr>
              <p:nvPr/>
            </p:nvSpPr>
            <p:spPr bwMode="auto">
              <a:xfrm>
                <a:off x="1178" y="3299"/>
                <a:ext cx="100" cy="69"/>
              </a:xfrm>
              <a:custGeom>
                <a:avLst/>
                <a:gdLst>
                  <a:gd name="T0" fmla="*/ 0 w 100"/>
                  <a:gd name="T1" fmla="*/ 23 h 69"/>
                  <a:gd name="T2" fmla="*/ 12 w 100"/>
                  <a:gd name="T3" fmla="*/ 0 h 69"/>
                  <a:gd name="T4" fmla="*/ 100 w 100"/>
                  <a:gd name="T5" fmla="*/ 46 h 69"/>
                  <a:gd name="T6" fmla="*/ 88 w 100"/>
                  <a:gd name="T7" fmla="*/ 69 h 69"/>
                  <a:gd name="T8" fmla="*/ 0 w 100"/>
                  <a:gd name="T9" fmla="*/ 23 h 69"/>
                </a:gdLst>
                <a:ahLst/>
                <a:cxnLst>
                  <a:cxn ang="0">
                    <a:pos x="T0" y="T1"/>
                  </a:cxn>
                  <a:cxn ang="0">
                    <a:pos x="T2" y="T3"/>
                  </a:cxn>
                  <a:cxn ang="0">
                    <a:pos x="T4" y="T5"/>
                  </a:cxn>
                  <a:cxn ang="0">
                    <a:pos x="T6" y="T7"/>
                  </a:cxn>
                  <a:cxn ang="0">
                    <a:pos x="T8" y="T9"/>
                  </a:cxn>
                </a:cxnLst>
                <a:rect l="0" t="0" r="r" b="b"/>
                <a:pathLst>
                  <a:path w="100" h="69">
                    <a:moveTo>
                      <a:pt x="0" y="23"/>
                    </a:moveTo>
                    <a:lnTo>
                      <a:pt x="12" y="0"/>
                    </a:lnTo>
                    <a:lnTo>
                      <a:pt x="100" y="46"/>
                    </a:lnTo>
                    <a:lnTo>
                      <a:pt x="88" y="69"/>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9" name="Freeform 26"/>
              <p:cNvSpPr>
                <a:spLocks/>
              </p:cNvSpPr>
              <p:nvPr/>
            </p:nvSpPr>
            <p:spPr bwMode="auto">
              <a:xfrm>
                <a:off x="1175" y="3620"/>
                <a:ext cx="223" cy="198"/>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0" name="Freeform 27"/>
              <p:cNvSpPr>
                <a:spLocks/>
              </p:cNvSpPr>
              <p:nvPr/>
            </p:nvSpPr>
            <p:spPr bwMode="auto">
              <a:xfrm>
                <a:off x="1152" y="3797"/>
                <a:ext cx="117" cy="181"/>
              </a:xfrm>
              <a:custGeom>
                <a:avLst/>
                <a:gdLst>
                  <a:gd name="T0" fmla="*/ 117 w 117"/>
                  <a:gd name="T1" fmla="*/ 181 h 181"/>
                  <a:gd name="T2" fmla="*/ 92 w 117"/>
                  <a:gd name="T3" fmla="*/ 48 h 181"/>
                  <a:gd name="T4" fmla="*/ 0 w 117"/>
                  <a:gd name="T5" fmla="*/ 0 h 181"/>
                  <a:gd name="T6" fmla="*/ 0 w 117"/>
                  <a:gd name="T7" fmla="*/ 181 h 181"/>
                  <a:gd name="T8" fmla="*/ 117 w 117"/>
                  <a:gd name="T9" fmla="*/ 181 h 181"/>
                </a:gdLst>
                <a:ahLst/>
                <a:cxnLst>
                  <a:cxn ang="0">
                    <a:pos x="T0" y="T1"/>
                  </a:cxn>
                  <a:cxn ang="0">
                    <a:pos x="T2" y="T3"/>
                  </a:cxn>
                  <a:cxn ang="0">
                    <a:pos x="T4" y="T5"/>
                  </a:cxn>
                  <a:cxn ang="0">
                    <a:pos x="T6" y="T7"/>
                  </a:cxn>
                  <a:cxn ang="0">
                    <a:pos x="T8" y="T9"/>
                  </a:cxn>
                </a:cxnLst>
                <a:rect l="0" t="0" r="r" b="b"/>
                <a:pathLst>
                  <a:path w="117" h="181">
                    <a:moveTo>
                      <a:pt x="117" y="181"/>
                    </a:moveTo>
                    <a:lnTo>
                      <a:pt x="92" y="48"/>
                    </a:lnTo>
                    <a:lnTo>
                      <a:pt x="0" y="0"/>
                    </a:lnTo>
                    <a:lnTo>
                      <a:pt x="0" y="181"/>
                    </a:lnTo>
                    <a:lnTo>
                      <a:pt x="117" y="18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1" name="Freeform 28"/>
              <p:cNvSpPr>
                <a:spLocks/>
              </p:cNvSpPr>
              <p:nvPr/>
            </p:nvSpPr>
            <p:spPr bwMode="auto">
              <a:xfrm>
                <a:off x="1153" y="3775"/>
                <a:ext cx="100" cy="68"/>
              </a:xfrm>
              <a:custGeom>
                <a:avLst/>
                <a:gdLst>
                  <a:gd name="T0" fmla="*/ 100 w 100"/>
                  <a:gd name="T1" fmla="*/ 45 h 68"/>
                  <a:gd name="T2" fmla="*/ 88 w 100"/>
                  <a:gd name="T3" fmla="*/ 68 h 68"/>
                  <a:gd name="T4" fmla="*/ 0 w 100"/>
                  <a:gd name="T5" fmla="*/ 23 h 68"/>
                  <a:gd name="T6" fmla="*/ 12 w 100"/>
                  <a:gd name="T7" fmla="*/ 0 h 68"/>
                  <a:gd name="T8" fmla="*/ 100 w 100"/>
                  <a:gd name="T9" fmla="*/ 45 h 68"/>
                </a:gdLst>
                <a:ahLst/>
                <a:cxnLst>
                  <a:cxn ang="0">
                    <a:pos x="T0" y="T1"/>
                  </a:cxn>
                  <a:cxn ang="0">
                    <a:pos x="T2" y="T3"/>
                  </a:cxn>
                  <a:cxn ang="0">
                    <a:pos x="T4" y="T5"/>
                  </a:cxn>
                  <a:cxn ang="0">
                    <a:pos x="T6" y="T7"/>
                  </a:cxn>
                  <a:cxn ang="0">
                    <a:pos x="T8" y="T9"/>
                  </a:cxn>
                </a:cxnLst>
                <a:rect l="0" t="0" r="r" b="b"/>
                <a:pathLst>
                  <a:path w="100" h="68">
                    <a:moveTo>
                      <a:pt x="100" y="45"/>
                    </a:moveTo>
                    <a:lnTo>
                      <a:pt x="88" y="68"/>
                    </a:lnTo>
                    <a:lnTo>
                      <a:pt x="0" y="23"/>
                    </a:lnTo>
                    <a:lnTo>
                      <a:pt x="12" y="0"/>
                    </a:lnTo>
                    <a:lnTo>
                      <a:pt x="10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2" name="Freeform 29"/>
              <p:cNvSpPr>
                <a:spLocks/>
              </p:cNvSpPr>
              <p:nvPr/>
            </p:nvSpPr>
            <p:spPr bwMode="auto">
              <a:xfrm>
                <a:off x="549" y="3711"/>
                <a:ext cx="134" cy="265"/>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3" name="Freeform 30"/>
              <p:cNvSpPr>
                <a:spLocks/>
              </p:cNvSpPr>
              <p:nvPr/>
            </p:nvSpPr>
            <p:spPr bwMode="auto">
              <a:xfrm>
                <a:off x="577" y="3804"/>
                <a:ext cx="23" cy="10"/>
              </a:xfrm>
              <a:custGeom>
                <a:avLst/>
                <a:gdLst>
                  <a:gd name="T0" fmla="*/ 1 w 23"/>
                  <a:gd name="T1" fmla="*/ 0 h 10"/>
                  <a:gd name="T2" fmla="*/ 23 w 23"/>
                  <a:gd name="T3" fmla="*/ 1 h 10"/>
                  <a:gd name="T4" fmla="*/ 22 w 23"/>
                  <a:gd name="T5" fmla="*/ 10 h 10"/>
                  <a:gd name="T6" fmla="*/ 0 w 23"/>
                  <a:gd name="T7" fmla="*/ 8 h 10"/>
                  <a:gd name="T8" fmla="*/ 1 w 23"/>
                  <a:gd name="T9" fmla="*/ 0 h 10"/>
                </a:gdLst>
                <a:ahLst/>
                <a:cxnLst>
                  <a:cxn ang="0">
                    <a:pos x="T0" y="T1"/>
                  </a:cxn>
                  <a:cxn ang="0">
                    <a:pos x="T2" y="T3"/>
                  </a:cxn>
                  <a:cxn ang="0">
                    <a:pos x="T4" y="T5"/>
                  </a:cxn>
                  <a:cxn ang="0">
                    <a:pos x="T6" y="T7"/>
                  </a:cxn>
                  <a:cxn ang="0">
                    <a:pos x="T8" y="T9"/>
                  </a:cxn>
                </a:cxnLst>
                <a:rect l="0" t="0" r="r" b="b"/>
                <a:pathLst>
                  <a:path w="23" h="10">
                    <a:moveTo>
                      <a:pt x="1" y="0"/>
                    </a:moveTo>
                    <a:lnTo>
                      <a:pt x="23" y="1"/>
                    </a:lnTo>
                    <a:lnTo>
                      <a:pt x="22" y="10"/>
                    </a:lnTo>
                    <a:lnTo>
                      <a:pt x="0" y="8"/>
                    </a:lnTo>
                    <a:lnTo>
                      <a:pt x="1"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grpSp>
        <p:nvGrpSpPr>
          <p:cNvPr id="46" name="Group 45"/>
          <p:cNvGrpSpPr/>
          <p:nvPr/>
        </p:nvGrpSpPr>
        <p:grpSpPr>
          <a:xfrm>
            <a:off x="10655005" y="167118"/>
            <a:ext cx="1506833" cy="287338"/>
            <a:chOff x="10837817" y="167118"/>
            <a:chExt cx="1506833" cy="287338"/>
          </a:xfrm>
        </p:grpSpPr>
        <p:sp>
          <p:nvSpPr>
            <p:cNvPr id="50" name="TextBox 49"/>
            <p:cNvSpPr txBox="1"/>
            <p:nvPr/>
          </p:nvSpPr>
          <p:spPr>
            <a:xfrm>
              <a:off x="10837817" y="167118"/>
              <a:ext cx="150683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Distribution</a:t>
              </a:r>
              <a:endParaRPr lang="en-US" sz="1400" dirty="0" smtClean="0">
                <a:gradFill>
                  <a:gsLst>
                    <a:gs pos="8367">
                      <a:schemeClr val="tx1"/>
                    </a:gs>
                    <a:gs pos="31000">
                      <a:schemeClr val="tx1"/>
                    </a:gs>
                  </a:gsLst>
                  <a:lin ang="5400000" scaled="0"/>
                </a:gradFill>
              </a:endParaRPr>
            </a:p>
          </p:txBody>
        </p:sp>
        <p:sp>
          <p:nvSpPr>
            <p:cNvPr id="51" name="Freeform 50"/>
            <p:cNvSpPr>
              <a:spLocks/>
            </p:cNvSpPr>
            <p:nvPr/>
          </p:nvSpPr>
          <p:spPr bwMode="auto">
            <a:xfrm>
              <a:off x="10853698" y="277140"/>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5381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900"/>
                                        <p:tgtEl>
                                          <p:spTgt spid="28"/>
                                        </p:tgtEl>
                                      </p:cBhvr>
                                    </p:animEffect>
                                  </p:childTnLst>
                                </p:cTn>
                              </p:par>
                              <p:par>
                                <p:cTn id="8" presetID="63" presetClass="path" presetSubtype="0" decel="100000" fill="hold" nodeType="withEffect">
                                  <p:stCondLst>
                                    <p:cond delay="500"/>
                                  </p:stCondLst>
                                  <p:childTnLst>
                                    <p:animMotion origin="layout" path="M -0.02409 -1.11111E-6 L -3.94634E-6 -1.11111E-6 " pathEditMode="relative" rAng="0" ptsTypes="AA">
                                      <p:cBhvr>
                                        <p:cTn id="9" dur="900" fill="hold"/>
                                        <p:tgtEl>
                                          <p:spTgt spid="28"/>
                                        </p:tgtEl>
                                        <p:attrNameLst>
                                          <p:attrName>ppt_x</p:attrName>
                                          <p:attrName>ppt_y</p:attrName>
                                        </p:attrNameLst>
                                      </p:cBhvr>
                                      <p:rCtr x="1198" y="0"/>
                                    </p:animMotion>
                                  </p:childTnLst>
                                </p:cTn>
                              </p:par>
                              <p:par>
                                <p:cTn id="10" presetID="6" presetClass="emph" presetSubtype="0" accel="100000" autoRev="1" fill="hold" nodeType="withEffect">
                                  <p:stCondLst>
                                    <p:cond delay="0"/>
                                  </p:stCondLst>
                                  <p:childTnLst>
                                    <p:animScale>
                                      <p:cBhvr>
                                        <p:cTn id="11" dur="500" fill="hold"/>
                                        <p:tgtEl>
                                          <p:spTgt spid="28"/>
                                        </p:tgtEl>
                                      </p:cBhvr>
                                      <p:by x="80000" y="80000"/>
                                    </p:animScale>
                                  </p:childTnLst>
                                </p:cTn>
                              </p:par>
                              <p:par>
                                <p:cTn id="12" presetID="10" presetClass="entr" presetSubtype="0" fill="hold" nodeType="withEffect">
                                  <p:stCondLst>
                                    <p:cond delay="60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900"/>
                                        <p:tgtEl>
                                          <p:spTgt spid="29"/>
                                        </p:tgtEl>
                                      </p:cBhvr>
                                    </p:animEffect>
                                  </p:childTnLst>
                                </p:cTn>
                              </p:par>
                              <p:par>
                                <p:cTn id="15" presetID="63" presetClass="path" presetSubtype="0" decel="100000" fill="hold" nodeType="withEffect">
                                  <p:stCondLst>
                                    <p:cond delay="600"/>
                                  </p:stCondLst>
                                  <p:childTnLst>
                                    <p:animMotion origin="layout" path="M -0.02409 1.48148E-6 L -3.94634E-6 1.48148E-6 " pathEditMode="relative" rAng="0" ptsTypes="AA">
                                      <p:cBhvr>
                                        <p:cTn id="16" dur="900" fill="hold"/>
                                        <p:tgtEl>
                                          <p:spTgt spid="29"/>
                                        </p:tgtEl>
                                        <p:attrNameLst>
                                          <p:attrName>ppt_x</p:attrName>
                                          <p:attrName>ppt_y</p:attrName>
                                        </p:attrNameLst>
                                      </p:cBhvr>
                                      <p:rCtr x="1198" y="0"/>
                                    </p:animMotion>
                                  </p:childTnLst>
                                </p:cTn>
                              </p:par>
                              <p:par>
                                <p:cTn id="17" presetID="6" presetClass="emph" presetSubtype="0" accel="100000" autoRev="1" fill="hold" nodeType="withEffect">
                                  <p:stCondLst>
                                    <p:cond delay="0"/>
                                  </p:stCondLst>
                                  <p:childTnLst>
                                    <p:animScale>
                                      <p:cBhvr>
                                        <p:cTn id="18" dur="600" fill="hold"/>
                                        <p:tgtEl>
                                          <p:spTgt spid="29"/>
                                        </p:tgtEl>
                                      </p:cBhvr>
                                      <p:by x="80000" y="80000"/>
                                    </p:animScale>
                                  </p:childTnLst>
                                </p:cTn>
                              </p:par>
                              <p:par>
                                <p:cTn id="19" presetID="10" presetClass="entr" presetSubtype="0" fill="hold" nodeType="withEffect">
                                  <p:stCondLst>
                                    <p:cond delay="7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900"/>
                                        <p:tgtEl>
                                          <p:spTgt spid="27"/>
                                        </p:tgtEl>
                                      </p:cBhvr>
                                    </p:animEffect>
                                  </p:childTnLst>
                                </p:cTn>
                              </p:par>
                              <p:par>
                                <p:cTn id="22" presetID="63" presetClass="path" presetSubtype="0" decel="100000" fill="hold" nodeType="withEffect">
                                  <p:stCondLst>
                                    <p:cond delay="700"/>
                                  </p:stCondLst>
                                  <p:childTnLst>
                                    <p:animMotion origin="layout" path="M -0.02409 -4.44444E-6 L -3.94634E-6 -4.44444E-6 " pathEditMode="relative" rAng="0" ptsTypes="AA">
                                      <p:cBhvr>
                                        <p:cTn id="23" dur="900" fill="hold"/>
                                        <p:tgtEl>
                                          <p:spTgt spid="27"/>
                                        </p:tgtEl>
                                        <p:attrNameLst>
                                          <p:attrName>ppt_x</p:attrName>
                                          <p:attrName>ppt_y</p:attrName>
                                        </p:attrNameLst>
                                      </p:cBhvr>
                                      <p:rCtr x="1198" y="0"/>
                                    </p:animMotion>
                                  </p:childTnLst>
                                </p:cTn>
                              </p:par>
                              <p:par>
                                <p:cTn id="24" presetID="6" presetClass="emph" presetSubtype="0" accel="100000" autoRev="1" fill="hold" nodeType="withEffect">
                                  <p:stCondLst>
                                    <p:cond delay="0"/>
                                  </p:stCondLst>
                                  <p:childTnLst>
                                    <p:animScale>
                                      <p:cBhvr>
                                        <p:cTn id="25" dur="600" fill="hold"/>
                                        <p:tgtEl>
                                          <p:spTgt spid="27"/>
                                        </p:tgtEl>
                                      </p:cBhvr>
                                      <p:by x="80000" y="80000"/>
                                    </p:animScale>
                                  </p:childTnLst>
                                </p:cTn>
                              </p:par>
                              <p:par>
                                <p:cTn id="26" presetID="2" presetClass="entr" presetSubtype="2" decel="100000" fill="hold" grpId="0" nodeType="withEffect">
                                  <p:stCondLst>
                                    <p:cond delay="150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1+#ppt_w/2"/>
                                          </p:val>
                                        </p:tav>
                                        <p:tav tm="100000">
                                          <p:val>
                                            <p:strVal val="#ppt_x"/>
                                          </p:val>
                                        </p:tav>
                                      </p:tavLst>
                                    </p:anim>
                                    <p:anim calcmode="lin" valueType="num">
                                      <p:cBhvr additive="base">
                                        <p:cTn id="29" dur="500" fill="hold"/>
                                        <p:tgtEl>
                                          <p:spTgt spid="20"/>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160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1+#ppt_w/2"/>
                                          </p:val>
                                        </p:tav>
                                        <p:tav tm="100000">
                                          <p:val>
                                            <p:strVal val="#ppt_x"/>
                                          </p:val>
                                        </p:tav>
                                      </p:tavLst>
                                    </p:anim>
                                    <p:anim calcmode="lin" valueType="num">
                                      <p:cBhvr additive="base">
                                        <p:cTn id="33" dur="500" fill="hold"/>
                                        <p:tgtEl>
                                          <p:spTgt spid="21"/>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170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1+#ppt_w/2"/>
                                          </p:val>
                                        </p:tav>
                                        <p:tav tm="100000">
                                          <p:val>
                                            <p:strVal val="#ppt_x"/>
                                          </p:val>
                                        </p:tav>
                                      </p:tavLst>
                                    </p:anim>
                                    <p:anim calcmode="lin" valueType="num">
                                      <p:cBhvr additive="base">
                                        <p:cTn id="37"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061552" y="2071773"/>
            <a:ext cx="7169531" cy="1162049"/>
          </a:xfrm>
        </p:spPr>
        <p:txBody>
          <a:bodyPr/>
          <a:lstStyle/>
          <a:p>
            <a:r>
              <a:rPr lang="en-US" dirty="0" smtClean="0"/>
              <a:t>Resources</a:t>
            </a:r>
            <a:endParaRPr lang="en-US" dirty="0"/>
          </a:p>
        </p:txBody>
      </p:sp>
      <p:grpSp>
        <p:nvGrpSpPr>
          <p:cNvPr id="49" name="Group 48"/>
          <p:cNvGrpSpPr/>
          <p:nvPr/>
        </p:nvGrpSpPr>
        <p:grpSpPr>
          <a:xfrm>
            <a:off x="6379138" y="3884876"/>
            <a:ext cx="5361591" cy="2680796"/>
            <a:chOff x="4664075" y="3040063"/>
            <a:chExt cx="7315200" cy="3657601"/>
          </a:xfrm>
        </p:grpSpPr>
        <p:grpSp>
          <p:nvGrpSpPr>
            <p:cNvPr id="48" name="Group 47"/>
            <p:cNvGrpSpPr/>
            <p:nvPr/>
          </p:nvGrpSpPr>
          <p:grpSpPr>
            <a:xfrm>
              <a:off x="7318375" y="3040063"/>
              <a:ext cx="4660900" cy="3657601"/>
              <a:chOff x="7318375" y="3040063"/>
              <a:chExt cx="4660900" cy="3657601"/>
            </a:xfrm>
          </p:grpSpPr>
          <p:sp>
            <p:nvSpPr>
              <p:cNvPr id="9"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2"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3"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4"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5"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6"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7"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8"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9"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0"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1"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2"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3"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4"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5"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6"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7"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8"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9"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0"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1"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2"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3"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4"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5"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6"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7"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2" name="Rectangle 41"/>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 name="Group 46"/>
            <p:cNvGrpSpPr/>
            <p:nvPr/>
          </p:nvGrpSpPr>
          <p:grpSpPr>
            <a:xfrm>
              <a:off x="4664075" y="4286961"/>
              <a:ext cx="5793411" cy="2392930"/>
              <a:chOff x="4664075" y="4286961"/>
              <a:chExt cx="5793411" cy="2392930"/>
            </a:xfrm>
          </p:grpSpPr>
          <p:pic>
            <p:nvPicPr>
              <p:cNvPr id="39" name="Picture 38"/>
              <p:cNvPicPr>
                <a:picLocks noChangeAspect="1"/>
              </p:cNvPicPr>
              <p:nvPr/>
            </p:nvPicPr>
            <p:blipFill>
              <a:blip r:embed="rId2"/>
              <a:stretch>
                <a:fillRect/>
              </a:stretch>
            </p:blipFill>
            <p:spPr>
              <a:xfrm flipH="1">
                <a:off x="4664075" y="4286961"/>
                <a:ext cx="5793411" cy="2392930"/>
              </a:xfrm>
              <a:prstGeom prst="rect">
                <a:avLst/>
              </a:prstGeom>
            </p:spPr>
          </p:pic>
          <p:pic>
            <p:nvPicPr>
              <p:cNvPr id="44" name="Picture 43"/>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45" name="Rectangle 44"/>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sp>
        <p:nvSpPr>
          <p:cNvPr id="54" name="Text To Outline"/>
          <p:cNvSpPr/>
          <p:nvPr/>
        </p:nvSpPr>
        <p:spPr bwMode="auto">
          <a:xfrm>
            <a:off x="510053" y="1786705"/>
            <a:ext cx="1310615" cy="1732186"/>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5165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52" y="151642"/>
            <a:ext cx="12183923" cy="981514"/>
          </a:xfrm>
          <a:prstGeom prst="rect">
            <a:avLst/>
          </a:prstGeom>
          <a:noFill/>
        </p:spPr>
        <p:txBody>
          <a:bodyPr wrap="square" lIns="179141" tIns="143312" rIns="179141" bIns="143312" rtlCol="0">
            <a:spAutoFit/>
          </a:bodyPr>
          <a:lstStyle/>
          <a:p>
            <a:pPr algn="ctr" defTabSz="913643">
              <a:lnSpc>
                <a:spcPct val="90000"/>
              </a:lnSpc>
              <a:spcAft>
                <a:spcPts val="588"/>
              </a:spcAft>
            </a:pPr>
            <a:r>
              <a:rPr lang="en-US" sz="4900" dirty="0">
                <a:gradFill>
                  <a:gsLst>
                    <a:gs pos="2917">
                      <a:srgbClr val="FFFFFF"/>
                    </a:gs>
                    <a:gs pos="30000">
                      <a:srgbClr val="FFFFFF"/>
                    </a:gs>
                  </a:gsLst>
                  <a:lin ang="5400000" scaled="0"/>
                </a:gradFill>
              </a:rPr>
              <a:t>dev.Office.com</a:t>
            </a:r>
          </a:p>
        </p:txBody>
      </p:sp>
      <p:sp>
        <p:nvSpPr>
          <p:cNvPr id="8" name="Title 7"/>
          <p:cNvSpPr>
            <a:spLocks noGrp="1"/>
          </p:cNvSpPr>
          <p:nvPr>
            <p:ph type="title"/>
          </p:nvPr>
        </p:nvSpPr>
        <p:spPr/>
        <p:txBody>
          <a:bodyPr/>
          <a:lstStyle/>
          <a:p>
            <a:r>
              <a:rPr lang="en-US" sz="4704" dirty="0"/>
              <a:t>http://dev.office.com</a:t>
            </a:r>
          </a:p>
        </p:txBody>
      </p:sp>
      <p:sp>
        <p:nvSpPr>
          <p:cNvPr id="9" name="Text Placeholder 8"/>
          <p:cNvSpPr>
            <a:spLocks noGrp="1"/>
          </p:cNvSpPr>
          <p:nvPr>
            <p:ph type="body" sz="quarter" idx="4294967295"/>
          </p:nvPr>
        </p:nvSpPr>
        <p:spPr>
          <a:xfrm>
            <a:off x="1189038" y="1447800"/>
            <a:ext cx="3556000" cy="4491038"/>
          </a:xfrm>
        </p:spPr>
        <p:txBody>
          <a:bodyPr lIns="0"/>
          <a:lstStyle/>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Opportunity</a:t>
            </a:r>
          </a:p>
          <a:p>
            <a:pPr marL="0" indent="0">
              <a:spcAft>
                <a:spcPts val="1800"/>
              </a:spcAft>
              <a:buNone/>
            </a:pPr>
            <a:r>
              <a:rPr lang="en-US" sz="3200" dirty="0" smtClean="0">
                <a:gradFill>
                  <a:gsLst>
                    <a:gs pos="2917">
                      <a:schemeClr val="tx1">
                        <a:lumMod val="90000"/>
                        <a:lumOff val="10000"/>
                      </a:schemeClr>
                    </a:gs>
                    <a:gs pos="30000">
                      <a:schemeClr val="tx1">
                        <a:lumMod val="90000"/>
                        <a:lumOff val="10000"/>
                      </a:schemeClr>
                    </a:gs>
                  </a:gsLst>
                  <a:lin ang="5400000" scaled="0"/>
                </a:gradFill>
              </a:rPr>
              <a:t>Getting started</a:t>
            </a:r>
            <a:endParaRPr lang="en-US" sz="3200" dirty="0">
              <a:gradFill>
                <a:gsLst>
                  <a:gs pos="2917">
                    <a:schemeClr val="tx1">
                      <a:lumMod val="90000"/>
                      <a:lumOff val="10000"/>
                    </a:schemeClr>
                  </a:gs>
                  <a:gs pos="30000">
                    <a:schemeClr val="tx1">
                      <a:lumMod val="90000"/>
                      <a:lumOff val="10000"/>
                    </a:schemeClr>
                  </a:gs>
                </a:gsLst>
                <a:lin ang="5400000" scaled="0"/>
              </a:gradFill>
            </a:endParaRPr>
          </a:p>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Transform</a:t>
            </a:r>
          </a:p>
          <a:p>
            <a:pPr marL="0" indent="0">
              <a:spcAft>
                <a:spcPts val="1800"/>
              </a:spcAft>
              <a:buNone/>
            </a:pPr>
            <a:r>
              <a:rPr lang="en-US" sz="3200" dirty="0" smtClean="0">
                <a:gradFill>
                  <a:gsLst>
                    <a:gs pos="2917">
                      <a:schemeClr val="tx1">
                        <a:lumMod val="90000"/>
                        <a:lumOff val="10000"/>
                      </a:schemeClr>
                    </a:gs>
                    <a:gs pos="30000">
                      <a:schemeClr val="tx1">
                        <a:lumMod val="90000"/>
                        <a:lumOff val="10000"/>
                      </a:schemeClr>
                    </a:gs>
                  </a:gsLst>
                  <a:lin ang="5400000" scaled="0"/>
                </a:gradFill>
              </a:rPr>
              <a:t>Resources</a:t>
            </a:r>
          </a:p>
          <a:p>
            <a:pPr marL="0" indent="0">
              <a:spcAft>
                <a:spcPts val="1800"/>
              </a:spcAft>
              <a:buNone/>
            </a:pPr>
            <a:r>
              <a:rPr lang="en-US" sz="3200" dirty="0" smtClean="0">
                <a:gradFill>
                  <a:gsLst>
                    <a:gs pos="2917">
                      <a:schemeClr val="tx1">
                        <a:lumMod val="90000"/>
                        <a:lumOff val="10000"/>
                      </a:schemeClr>
                    </a:gs>
                    <a:gs pos="30000">
                      <a:schemeClr val="tx1">
                        <a:lumMod val="90000"/>
                        <a:lumOff val="10000"/>
                      </a:schemeClr>
                    </a:gs>
                  </a:gsLst>
                  <a:lin ang="5400000" scaled="0"/>
                </a:gradFill>
              </a:rPr>
              <a:t>Showcase</a:t>
            </a:r>
          </a:p>
          <a:p>
            <a:pPr marL="0" indent="0">
              <a:spcAft>
                <a:spcPts val="1800"/>
              </a:spcAft>
              <a:buNone/>
            </a:pPr>
            <a:r>
              <a:rPr lang="en-US" sz="3200" dirty="0" smtClean="0">
                <a:gradFill>
                  <a:gsLst>
                    <a:gs pos="2917">
                      <a:schemeClr val="tx1">
                        <a:lumMod val="90000"/>
                        <a:lumOff val="10000"/>
                      </a:schemeClr>
                    </a:gs>
                    <a:gs pos="30000">
                      <a:schemeClr val="tx1">
                        <a:lumMod val="90000"/>
                        <a:lumOff val="10000"/>
                      </a:schemeClr>
                    </a:gs>
                  </a:gsLst>
                  <a:lin ang="5400000" scaled="0"/>
                </a:gradFill>
              </a:rPr>
              <a:t>Documentation</a:t>
            </a:r>
            <a:endParaRPr lang="en-US" sz="3200" dirty="0">
              <a:gradFill>
                <a:gsLst>
                  <a:gs pos="2917">
                    <a:schemeClr val="tx1">
                      <a:lumMod val="90000"/>
                      <a:lumOff val="10000"/>
                    </a:schemeClr>
                  </a:gs>
                  <a:gs pos="30000">
                    <a:schemeClr val="tx1">
                      <a:lumMod val="90000"/>
                      <a:lumOff val="10000"/>
                    </a:schemeClr>
                  </a:gs>
                </a:gsLst>
                <a:lin ang="5400000" scaled="0"/>
              </a:gradFill>
            </a:endParaRPr>
          </a:p>
        </p:txBody>
      </p:sp>
      <p:pic>
        <p:nvPicPr>
          <p:cNvPr id="4" name="Picture 3"/>
          <p:cNvPicPr>
            <a:picLocks noChangeAspect="1"/>
          </p:cNvPicPr>
          <p:nvPr/>
        </p:nvPicPr>
        <p:blipFill rotWithShape="1">
          <a:blip r:embed="rId3"/>
          <a:srcRect b="22665"/>
          <a:stretch/>
        </p:blipFill>
        <p:spPr>
          <a:xfrm>
            <a:off x="4758597" y="1447800"/>
            <a:ext cx="6992078" cy="4685861"/>
          </a:xfrm>
          <a:prstGeom prst="rect">
            <a:avLst/>
          </a:prstGeom>
        </p:spPr>
      </p:pic>
      <p:grpSp>
        <p:nvGrpSpPr>
          <p:cNvPr id="6" name="Group 5"/>
          <p:cNvGrpSpPr/>
          <p:nvPr/>
        </p:nvGrpSpPr>
        <p:grpSpPr>
          <a:xfrm>
            <a:off x="510697" y="1585884"/>
            <a:ext cx="343378" cy="343378"/>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ight Arrow 9"/>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1" name="Group 10"/>
          <p:cNvGrpSpPr/>
          <p:nvPr/>
        </p:nvGrpSpPr>
        <p:grpSpPr>
          <a:xfrm>
            <a:off x="510697" y="2331231"/>
            <a:ext cx="364194" cy="364194"/>
            <a:chOff x="457580" y="2341896"/>
            <a:chExt cx="364194" cy="364194"/>
          </a:xfrm>
        </p:grpSpPr>
        <p:sp>
          <p:nvSpPr>
            <p:cNvPr id="12" name="Oval 1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ight Arrow 1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4" name="Group 13"/>
          <p:cNvGrpSpPr/>
          <p:nvPr/>
        </p:nvGrpSpPr>
        <p:grpSpPr>
          <a:xfrm>
            <a:off x="510697" y="3097394"/>
            <a:ext cx="364194" cy="364194"/>
            <a:chOff x="457580" y="2341896"/>
            <a:chExt cx="364194" cy="364194"/>
          </a:xfrm>
        </p:grpSpPr>
        <p:sp>
          <p:nvSpPr>
            <p:cNvPr id="15" name="Oval 14"/>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ight Arrow 15"/>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7" name="Group 16"/>
          <p:cNvGrpSpPr/>
          <p:nvPr/>
        </p:nvGrpSpPr>
        <p:grpSpPr>
          <a:xfrm>
            <a:off x="510697" y="3863557"/>
            <a:ext cx="364194" cy="364194"/>
            <a:chOff x="457580" y="2341896"/>
            <a:chExt cx="364194" cy="364194"/>
          </a:xfrm>
        </p:grpSpPr>
        <p:sp>
          <p:nvSpPr>
            <p:cNvPr id="18" name="Oval 17"/>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ight Arrow 18"/>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0" name="Group 19"/>
          <p:cNvGrpSpPr/>
          <p:nvPr/>
        </p:nvGrpSpPr>
        <p:grpSpPr>
          <a:xfrm>
            <a:off x="510697" y="4629720"/>
            <a:ext cx="364194" cy="364194"/>
            <a:chOff x="457580" y="2341896"/>
            <a:chExt cx="364194" cy="364194"/>
          </a:xfrm>
        </p:grpSpPr>
        <p:sp>
          <p:nvSpPr>
            <p:cNvPr id="21" name="Oval 20"/>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 name="Right Arrow 21"/>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3" name="Group 22"/>
          <p:cNvGrpSpPr/>
          <p:nvPr/>
        </p:nvGrpSpPr>
        <p:grpSpPr>
          <a:xfrm>
            <a:off x="510697" y="5395884"/>
            <a:ext cx="364194" cy="364194"/>
            <a:chOff x="457580" y="2341896"/>
            <a:chExt cx="364194" cy="364194"/>
          </a:xfrm>
        </p:grpSpPr>
        <p:sp>
          <p:nvSpPr>
            <p:cNvPr id="24" name="Oval 23"/>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Right Arrow 24"/>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7" name="Group 26"/>
          <p:cNvGrpSpPr/>
          <p:nvPr/>
        </p:nvGrpSpPr>
        <p:grpSpPr>
          <a:xfrm>
            <a:off x="10791526" y="169934"/>
            <a:ext cx="1527049" cy="287338"/>
            <a:chOff x="10634789" y="167118"/>
            <a:chExt cx="1527049" cy="287338"/>
          </a:xfrm>
        </p:grpSpPr>
        <p:sp>
          <p:nvSpPr>
            <p:cNvPr id="30" name="Text To Outline"/>
            <p:cNvSpPr/>
            <p:nvPr/>
          </p:nvSpPr>
          <p:spPr bwMode="auto">
            <a:xfrm>
              <a:off x="10634789" y="273827"/>
              <a:ext cx="124988" cy="165191"/>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1" name="TextBox 30"/>
            <p:cNvSpPr txBox="1"/>
            <p:nvPr/>
          </p:nvSpPr>
          <p:spPr>
            <a:xfrm>
              <a:off x="10655005" y="167118"/>
              <a:ext cx="150683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Resources</a:t>
              </a:r>
              <a:endParaRPr lang="en-US" sz="1400" dirty="0" smtClean="0">
                <a:gradFill>
                  <a:gsLst>
                    <a:gs pos="8367">
                      <a:schemeClr val="tx1"/>
                    </a:gs>
                    <a:gs pos="31000">
                      <a:schemeClr val="tx1"/>
                    </a:gs>
                  </a:gsLst>
                  <a:lin ang="5400000" scaled="0"/>
                </a:gradFill>
              </a:endParaRPr>
            </a:p>
          </p:txBody>
        </p:sp>
      </p:grpSp>
    </p:spTree>
    <p:extLst>
      <p:ext uri="{BB962C8B-B14F-4D97-AF65-F5344CB8AC3E}">
        <p14:creationId xmlns:p14="http://schemas.microsoft.com/office/powerpoint/2010/main" val="611466079"/>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Virtual </a:t>
            </a:r>
            <a:r>
              <a:rPr lang="en-US" dirty="0"/>
              <a:t>a</a:t>
            </a:r>
            <a:r>
              <a:rPr lang="en-US" dirty="0" smtClean="0"/>
              <a:t>cademy </a:t>
            </a:r>
            <a:r>
              <a:rPr lang="en-US" dirty="0"/>
              <a:t>c</a:t>
            </a:r>
            <a:r>
              <a:rPr lang="en-US" dirty="0" smtClean="0"/>
              <a:t>ourses</a:t>
            </a:r>
            <a:endParaRPr lang="en-US" dirty="0"/>
          </a:p>
        </p:txBody>
      </p:sp>
      <p:graphicFrame>
        <p:nvGraphicFramePr>
          <p:cNvPr id="10" name="Content Placeholder 9"/>
          <p:cNvGraphicFramePr>
            <a:graphicFrameLocks noGrp="1"/>
          </p:cNvGraphicFramePr>
          <p:nvPr>
            <p:ph sz="quarter" idx="4294967295"/>
            <p:extLst>
              <p:ext uri="{D42A27DB-BD31-4B8C-83A1-F6EECF244321}">
                <p14:modId xmlns:p14="http://schemas.microsoft.com/office/powerpoint/2010/main" val="648068173"/>
              </p:ext>
            </p:extLst>
          </p:nvPr>
        </p:nvGraphicFramePr>
        <p:xfrm>
          <a:off x="436562" y="1435100"/>
          <a:ext cx="11542713" cy="3924299"/>
        </p:xfrm>
        <a:graphic>
          <a:graphicData uri="http://schemas.openxmlformats.org/drawingml/2006/table">
            <a:tbl>
              <a:tblPr firstRow="1" bandRow="1">
                <a:tableStyleId>{5C22544A-7EE6-4342-B048-85BDC9FD1C3A}</a:tableStyleId>
              </a:tblPr>
              <a:tblGrid>
                <a:gridCol w="11542713">
                  <a:extLst>
                    <a:ext uri="{9D8B030D-6E8A-4147-A177-3AD203B41FA5}">
                      <a16:colId xmlns:a16="http://schemas.microsoft.com/office/drawing/2014/main" val="1253488153"/>
                    </a:ext>
                  </a:extLst>
                </a:gridCol>
              </a:tblGrid>
              <a:tr h="843627">
                <a:tc>
                  <a:txBody>
                    <a:bodyPr/>
                    <a:lstStyle/>
                    <a:p>
                      <a:r>
                        <a:rPr lang="en-US" sz="2400" dirty="0" smtClean="0">
                          <a:gradFill>
                            <a:gsLst>
                              <a:gs pos="2917">
                                <a:schemeClr val="bg1"/>
                              </a:gs>
                              <a:gs pos="30000">
                                <a:schemeClr val="bg1"/>
                              </a:gs>
                            </a:gsLst>
                            <a:lin ang="5400000" scaled="0"/>
                          </a:gradFill>
                        </a:rPr>
                        <a:t>Office 365 Development</a:t>
                      </a:r>
                      <a:endParaRPr lang="en-US" sz="2400" dirty="0">
                        <a:gradFill>
                          <a:gsLst>
                            <a:gs pos="2917">
                              <a:schemeClr val="bg1"/>
                            </a:gs>
                            <a:gs pos="30000">
                              <a:schemeClr val="bg1"/>
                            </a:gs>
                          </a:gsLst>
                          <a:lin ang="5400000" scaled="0"/>
                        </a:gradFill>
                      </a:endParaRPr>
                    </a:p>
                  </a:txBody>
                  <a:tcPr marL="182880" marR="91403" marT="45701" marB="45701" anchor="ctr">
                    <a:solidFill>
                      <a:schemeClr val="tx2"/>
                    </a:solidFill>
                  </a:tcPr>
                </a:tc>
                <a:extLst>
                  <a:ext uri="{0D108BD9-81ED-4DB2-BD59-A6C34878D82A}">
                    <a16:rowId xmlns:a16="http://schemas.microsoft.com/office/drawing/2014/main" val="829859176"/>
                  </a:ext>
                </a:extLst>
              </a:tr>
              <a:tr h="440096">
                <a:tc>
                  <a:txBody>
                    <a:bodyPr/>
                    <a:lstStyle/>
                    <a:p>
                      <a:r>
                        <a:rPr lang="en-US" sz="1600" b="1" dirty="0" smtClean="0">
                          <a:gradFill>
                            <a:gsLst>
                              <a:gs pos="2917">
                                <a:schemeClr val="tx1"/>
                              </a:gs>
                              <a:gs pos="30000">
                                <a:schemeClr val="tx1"/>
                              </a:gs>
                            </a:gsLst>
                            <a:lin ang="5400000" scaled="0"/>
                          </a:gradFill>
                        </a:rPr>
                        <a:t>Course</a:t>
                      </a:r>
                      <a:r>
                        <a:rPr lang="en-US" sz="1600" b="1" baseline="0" dirty="0" smtClean="0">
                          <a:gradFill>
                            <a:gsLst>
                              <a:gs pos="2917">
                                <a:schemeClr val="tx1"/>
                              </a:gs>
                              <a:gs pos="30000">
                                <a:schemeClr val="tx1"/>
                              </a:gs>
                            </a:gsLst>
                            <a:lin ang="5400000" scaled="0"/>
                          </a:gradFill>
                        </a:rPr>
                        <a:t> </a:t>
                      </a:r>
                      <a:r>
                        <a:rPr lang="en-US" sz="1600" b="1" dirty="0" smtClean="0">
                          <a:gradFill>
                            <a:gsLst>
                              <a:gs pos="2917">
                                <a:schemeClr val="tx1"/>
                              </a:gs>
                              <a:gs pos="30000">
                                <a:schemeClr val="tx1"/>
                              </a:gs>
                            </a:gsLst>
                            <a:lin ang="5400000" scaled="0"/>
                          </a:gradFill>
                        </a:rPr>
                        <a:t>1: Introduction</a:t>
                      </a:r>
                      <a:r>
                        <a:rPr lang="en-US" sz="1600" b="1" baseline="0" dirty="0" smtClean="0">
                          <a:gradFill>
                            <a:gsLst>
                              <a:gs pos="2917">
                                <a:schemeClr val="tx1"/>
                              </a:gs>
                              <a:gs pos="30000">
                                <a:schemeClr val="tx1"/>
                              </a:gs>
                            </a:gsLst>
                            <a:lin ang="5400000" scaled="0"/>
                          </a:gradFill>
                        </a:rPr>
                        <a:t> to </a:t>
                      </a:r>
                      <a:r>
                        <a:rPr lang="en-US" sz="1600" b="1" dirty="0" smtClean="0">
                          <a:gradFill>
                            <a:gsLst>
                              <a:gs pos="2917">
                                <a:schemeClr val="tx1"/>
                              </a:gs>
                              <a:gs pos="30000">
                                <a:schemeClr val="tx1"/>
                              </a:gs>
                            </a:gsLst>
                            <a:lin ang="5400000" scaled="0"/>
                          </a:gradFill>
                        </a:rPr>
                        <a:t>Office 365 Development</a:t>
                      </a:r>
                      <a:endParaRPr lang="en-US" sz="1600" b="1" dirty="0">
                        <a:gradFill>
                          <a:gsLst>
                            <a:gs pos="2917">
                              <a:schemeClr val="tx1"/>
                            </a:gs>
                            <a:gs pos="30000">
                              <a:schemeClr val="tx1"/>
                            </a:gs>
                          </a:gsLst>
                          <a:lin ang="5400000" scaled="0"/>
                        </a:gradFill>
                      </a:endParaRPr>
                    </a:p>
                  </a:txBody>
                  <a:tcPr marL="182880" marR="91403" marT="45701" marB="45701" anchor="ctr">
                    <a:solidFill>
                      <a:schemeClr val="tx2">
                        <a:alpha val="20000"/>
                      </a:schemeClr>
                    </a:solidFill>
                  </a:tcPr>
                </a:tc>
                <a:extLst>
                  <a:ext uri="{0D108BD9-81ED-4DB2-BD59-A6C34878D82A}">
                    <a16:rowId xmlns:a16="http://schemas.microsoft.com/office/drawing/2014/main" val="1946132611"/>
                  </a:ext>
                </a:extLst>
              </a:tr>
              <a:tr h="440096">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600" b="0" dirty="0" smtClean="0">
                          <a:gradFill>
                            <a:gsLst>
                              <a:gs pos="2917">
                                <a:schemeClr val="tx1"/>
                              </a:gs>
                              <a:gs pos="30000">
                                <a:schemeClr val="tx1"/>
                              </a:gs>
                            </a:gsLst>
                            <a:lin ang="5400000" scaled="0"/>
                          </a:gradFill>
                        </a:rPr>
                        <a:t>Course</a:t>
                      </a:r>
                      <a:r>
                        <a:rPr lang="en-US" sz="1600" b="1" baseline="0" dirty="0" smtClean="0">
                          <a:gradFill>
                            <a:gsLst>
                              <a:gs pos="2917">
                                <a:schemeClr val="tx1"/>
                              </a:gs>
                              <a:gs pos="30000">
                                <a:schemeClr val="tx1"/>
                              </a:gs>
                            </a:gsLst>
                            <a:lin ang="5400000" scaled="0"/>
                          </a:gradFill>
                        </a:rPr>
                        <a:t> </a:t>
                      </a:r>
                      <a:r>
                        <a:rPr lang="en-US" sz="1600" b="0" dirty="0" smtClean="0">
                          <a:gradFill>
                            <a:gsLst>
                              <a:gs pos="2917">
                                <a:schemeClr val="tx1"/>
                              </a:gs>
                              <a:gs pos="30000">
                                <a:schemeClr val="tx1"/>
                              </a:gs>
                            </a:gsLst>
                            <a:lin ang="5400000" scaled="0"/>
                          </a:gradFill>
                        </a:rPr>
                        <a:t>2: Deep dive into the Office</a:t>
                      </a:r>
                      <a:r>
                        <a:rPr lang="en-US" sz="1600" b="0" baseline="0" dirty="0" smtClean="0">
                          <a:gradFill>
                            <a:gsLst>
                              <a:gs pos="2917">
                                <a:schemeClr val="tx1"/>
                              </a:gs>
                              <a:gs pos="30000">
                                <a:schemeClr val="tx1"/>
                              </a:gs>
                            </a:gsLst>
                            <a:lin ang="5400000" scaled="0"/>
                          </a:gradFill>
                        </a:rPr>
                        <a:t> 365 add-in model</a:t>
                      </a:r>
                      <a:endParaRPr lang="en-US" sz="1600" b="0" dirty="0" smtClean="0">
                        <a:gradFill>
                          <a:gsLst>
                            <a:gs pos="2917">
                              <a:schemeClr val="tx1"/>
                            </a:gs>
                            <a:gs pos="30000">
                              <a:schemeClr val="tx1"/>
                            </a:gs>
                          </a:gsLst>
                          <a:lin ang="5400000" scaled="0"/>
                        </a:gradFill>
                      </a:endParaRPr>
                    </a:p>
                  </a:txBody>
                  <a:tcPr marL="182880" marR="91403" marT="45701" marB="45701" anchor="ctr">
                    <a:solidFill>
                      <a:schemeClr val="tx2">
                        <a:alpha val="10000"/>
                      </a:schemeClr>
                    </a:solidFill>
                  </a:tcPr>
                </a:tc>
                <a:extLst>
                  <a:ext uri="{0D108BD9-81ED-4DB2-BD59-A6C34878D82A}">
                    <a16:rowId xmlns:a16="http://schemas.microsoft.com/office/drawing/2014/main" val="3204002662"/>
                  </a:ext>
                </a:extLst>
              </a:tr>
              <a:tr h="44009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smtClean="0">
                          <a:gradFill>
                            <a:gsLst>
                              <a:gs pos="2917">
                                <a:schemeClr val="tx1"/>
                              </a:gs>
                              <a:gs pos="30000">
                                <a:schemeClr val="tx1"/>
                              </a:gs>
                            </a:gsLst>
                            <a:lin ang="5400000" scaled="0"/>
                          </a:gradFill>
                        </a:rPr>
                        <a:t>Course</a:t>
                      </a:r>
                      <a:r>
                        <a:rPr lang="en-US" sz="1600" b="1" baseline="0" dirty="0" smtClean="0">
                          <a:gradFill>
                            <a:gsLst>
                              <a:gs pos="2917">
                                <a:schemeClr val="tx1"/>
                              </a:gs>
                              <a:gs pos="30000">
                                <a:schemeClr val="tx1"/>
                              </a:gs>
                            </a:gsLst>
                            <a:lin ang="5400000" scaled="0"/>
                          </a:gradFill>
                        </a:rPr>
                        <a:t> </a:t>
                      </a:r>
                      <a:r>
                        <a:rPr lang="en-US" sz="1600" dirty="0" smtClean="0">
                          <a:gradFill>
                            <a:gsLst>
                              <a:gs pos="2917">
                                <a:schemeClr val="tx1"/>
                              </a:gs>
                              <a:gs pos="30000">
                                <a:schemeClr val="tx1"/>
                              </a:gs>
                            </a:gsLst>
                            <a:lin ang="5400000" scaled="0"/>
                          </a:gradFill>
                        </a:rPr>
                        <a:t>3: Deep Dive into integrating Office 365 APIs with your standalone web application development</a:t>
                      </a:r>
                      <a:endParaRPr lang="en-US" sz="1600" b="0" dirty="0" smtClean="0">
                        <a:gradFill>
                          <a:gsLst>
                            <a:gs pos="2917">
                              <a:schemeClr val="tx1"/>
                            </a:gs>
                            <a:gs pos="30000">
                              <a:schemeClr val="tx1"/>
                            </a:gs>
                          </a:gsLst>
                          <a:lin ang="5400000" scaled="0"/>
                        </a:gradFill>
                      </a:endParaRPr>
                    </a:p>
                  </a:txBody>
                  <a:tcPr marL="182880" marR="91403" marT="45701" marB="45701" anchor="ctr">
                    <a:solidFill>
                      <a:schemeClr val="tx2">
                        <a:alpha val="20000"/>
                      </a:schemeClr>
                    </a:solidFill>
                  </a:tcPr>
                </a:tc>
                <a:extLst>
                  <a:ext uri="{0D108BD9-81ED-4DB2-BD59-A6C34878D82A}">
                    <a16:rowId xmlns:a16="http://schemas.microsoft.com/office/drawing/2014/main" val="4266278162"/>
                  </a:ext>
                </a:extLst>
              </a:tr>
              <a:tr h="44009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smtClean="0">
                          <a:gradFill>
                            <a:gsLst>
                              <a:gs pos="2917">
                                <a:schemeClr val="tx1"/>
                              </a:gs>
                              <a:gs pos="30000">
                                <a:schemeClr val="tx1"/>
                              </a:gs>
                            </a:gsLst>
                            <a:lin ang="5400000" scaled="0"/>
                          </a:gradFill>
                        </a:rPr>
                        <a:t>Course</a:t>
                      </a:r>
                      <a:r>
                        <a:rPr lang="en-US" sz="1600" b="1" baseline="0" dirty="0" smtClean="0">
                          <a:gradFill>
                            <a:gsLst>
                              <a:gs pos="2917">
                                <a:schemeClr val="tx1"/>
                              </a:gs>
                              <a:gs pos="30000">
                                <a:schemeClr val="tx1"/>
                              </a:gs>
                            </a:gsLst>
                            <a:lin ang="5400000" scaled="0"/>
                          </a:gradFill>
                        </a:rPr>
                        <a:t> </a:t>
                      </a:r>
                      <a:r>
                        <a:rPr lang="en-US" sz="1600" b="0" dirty="0" smtClean="0">
                          <a:gradFill>
                            <a:gsLst>
                              <a:gs pos="2917">
                                <a:schemeClr val="tx1"/>
                              </a:gs>
                              <a:gs pos="30000">
                                <a:schemeClr val="tx1"/>
                              </a:gs>
                            </a:gsLst>
                            <a:lin ang="5400000" scaled="0"/>
                          </a:gradFill>
                        </a:rPr>
                        <a:t>4: </a:t>
                      </a:r>
                      <a:r>
                        <a:rPr lang="en-US" sz="1600" dirty="0" smtClean="0">
                          <a:gradFill>
                            <a:gsLst>
                              <a:gs pos="2917">
                                <a:schemeClr val="tx1"/>
                              </a:gs>
                              <a:gs pos="30000">
                                <a:schemeClr val="tx1"/>
                              </a:gs>
                            </a:gsLst>
                            <a:lin ang="5400000" scaled="0"/>
                          </a:gradFill>
                        </a:rPr>
                        <a:t>Deep Dive into integrating Office 365 APIs with your mobile device development</a:t>
                      </a:r>
                    </a:p>
                  </a:txBody>
                  <a:tcPr marL="182880" marR="91403" marT="45701" marB="45701" anchor="ctr">
                    <a:solidFill>
                      <a:schemeClr val="tx2">
                        <a:alpha val="10000"/>
                      </a:schemeClr>
                    </a:solidFill>
                  </a:tcPr>
                </a:tc>
                <a:extLst>
                  <a:ext uri="{0D108BD9-81ED-4DB2-BD59-A6C34878D82A}">
                    <a16:rowId xmlns:a16="http://schemas.microsoft.com/office/drawing/2014/main" val="10004"/>
                  </a:ext>
                </a:extLst>
              </a:tr>
              <a:tr h="44009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smtClean="0">
                          <a:gradFill>
                            <a:gsLst>
                              <a:gs pos="2917">
                                <a:schemeClr val="tx1"/>
                              </a:gs>
                              <a:gs pos="30000">
                                <a:schemeClr val="tx1"/>
                              </a:gs>
                            </a:gsLst>
                            <a:lin ang="5400000" scaled="0"/>
                          </a:gradFill>
                        </a:rPr>
                        <a:t>Course</a:t>
                      </a:r>
                      <a:r>
                        <a:rPr lang="en-US" sz="1600" b="1" baseline="0" dirty="0" smtClean="0">
                          <a:gradFill>
                            <a:gsLst>
                              <a:gs pos="2917">
                                <a:schemeClr val="tx1"/>
                              </a:gs>
                              <a:gs pos="30000">
                                <a:schemeClr val="tx1"/>
                              </a:gs>
                            </a:gsLst>
                            <a:lin ang="5400000" scaled="0"/>
                          </a:gradFill>
                        </a:rPr>
                        <a:t> </a:t>
                      </a:r>
                      <a:r>
                        <a:rPr lang="en-US" sz="1600" b="0" dirty="0" smtClean="0">
                          <a:gradFill>
                            <a:gsLst>
                              <a:gs pos="2917">
                                <a:schemeClr val="tx1"/>
                              </a:gs>
                              <a:gs pos="30000">
                                <a:schemeClr val="tx1"/>
                              </a:gs>
                            </a:gsLst>
                            <a:lin ang="5400000" scaled="0"/>
                          </a:gradFill>
                        </a:rPr>
                        <a:t>5:</a:t>
                      </a:r>
                      <a:r>
                        <a:rPr lang="en-US" sz="1600" b="0" baseline="0" dirty="0" smtClean="0">
                          <a:gradFill>
                            <a:gsLst>
                              <a:gs pos="2917">
                                <a:schemeClr val="tx1"/>
                              </a:gs>
                              <a:gs pos="30000">
                                <a:schemeClr val="tx1"/>
                              </a:gs>
                            </a:gsLst>
                            <a:lin ang="5400000" scaled="0"/>
                          </a:gradFill>
                        </a:rPr>
                        <a:t> Shipping your Office 365 add-in to the Office Store</a:t>
                      </a:r>
                      <a:endParaRPr lang="en-US" sz="1600" b="0" dirty="0" smtClean="0">
                        <a:gradFill>
                          <a:gsLst>
                            <a:gs pos="2917">
                              <a:schemeClr val="tx1"/>
                            </a:gs>
                            <a:gs pos="30000">
                              <a:schemeClr val="tx1"/>
                            </a:gs>
                          </a:gsLst>
                          <a:lin ang="5400000" scaled="0"/>
                        </a:gradFill>
                      </a:endParaRPr>
                    </a:p>
                  </a:txBody>
                  <a:tcPr marL="182880" marR="91403" marT="45701" marB="45701" anchor="ctr">
                    <a:solidFill>
                      <a:schemeClr val="tx2">
                        <a:alpha val="20000"/>
                      </a:schemeClr>
                    </a:solidFill>
                  </a:tcPr>
                </a:tc>
                <a:extLst>
                  <a:ext uri="{0D108BD9-81ED-4DB2-BD59-A6C34878D82A}">
                    <a16:rowId xmlns:a16="http://schemas.microsoft.com/office/drawing/2014/main" val="10005"/>
                  </a:ext>
                </a:extLst>
              </a:tr>
              <a:tr h="44009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smtClean="0">
                          <a:gradFill>
                            <a:gsLst>
                              <a:gs pos="2917">
                                <a:schemeClr val="tx1"/>
                              </a:gs>
                              <a:gs pos="30000">
                                <a:schemeClr val="tx1"/>
                              </a:gs>
                            </a:gsLst>
                            <a:lin ang="5400000" scaled="0"/>
                          </a:gradFill>
                        </a:rPr>
                        <a:t>Course</a:t>
                      </a:r>
                      <a:r>
                        <a:rPr lang="en-US" sz="1600" b="1" baseline="0" dirty="0" smtClean="0">
                          <a:gradFill>
                            <a:gsLst>
                              <a:gs pos="2917">
                                <a:schemeClr val="tx1"/>
                              </a:gs>
                              <a:gs pos="30000">
                                <a:schemeClr val="tx1"/>
                              </a:gs>
                            </a:gsLst>
                            <a:lin ang="5400000" scaled="0"/>
                          </a:gradFill>
                        </a:rPr>
                        <a:t> </a:t>
                      </a:r>
                      <a:r>
                        <a:rPr lang="en-US" sz="1600" b="0" dirty="0" smtClean="0">
                          <a:gradFill>
                            <a:gsLst>
                              <a:gs pos="2917">
                                <a:schemeClr val="tx1"/>
                              </a:gs>
                              <a:gs pos="30000">
                                <a:schemeClr val="tx1"/>
                              </a:gs>
                            </a:gsLst>
                            <a:lin ang="5400000" scaled="0"/>
                          </a:gradFill>
                        </a:rPr>
                        <a:t>6: Deep dive into the building blocks and services of the SharePoint platform</a:t>
                      </a:r>
                    </a:p>
                  </a:txBody>
                  <a:tcPr marL="182880" marR="91403" marT="45701" marB="45701" anchor="ctr">
                    <a:solidFill>
                      <a:schemeClr val="tx2">
                        <a:alpha val="10000"/>
                      </a:schemeClr>
                    </a:solidFill>
                  </a:tcPr>
                </a:tc>
                <a:extLst>
                  <a:ext uri="{0D108BD9-81ED-4DB2-BD59-A6C34878D82A}">
                    <a16:rowId xmlns:a16="http://schemas.microsoft.com/office/drawing/2014/main" val="10006"/>
                  </a:ext>
                </a:extLst>
              </a:tr>
              <a:tr h="44009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smtClean="0">
                          <a:gradFill>
                            <a:gsLst>
                              <a:gs pos="2917">
                                <a:schemeClr val="tx1"/>
                              </a:gs>
                              <a:gs pos="30000">
                                <a:schemeClr val="tx1"/>
                              </a:gs>
                            </a:gsLst>
                            <a:lin ang="5400000" scaled="0"/>
                          </a:gradFill>
                        </a:rPr>
                        <a:t>Course</a:t>
                      </a:r>
                      <a:r>
                        <a:rPr lang="en-US" sz="1600" b="1" baseline="0" dirty="0" smtClean="0">
                          <a:gradFill>
                            <a:gsLst>
                              <a:gs pos="2917">
                                <a:schemeClr val="tx1"/>
                              </a:gs>
                              <a:gs pos="30000">
                                <a:schemeClr val="tx1"/>
                              </a:gs>
                            </a:gsLst>
                            <a:lin ang="5400000" scaled="0"/>
                          </a:gradFill>
                        </a:rPr>
                        <a:t> </a:t>
                      </a:r>
                      <a:r>
                        <a:rPr lang="en-US" sz="1600" b="0" dirty="0" smtClean="0">
                          <a:gradFill>
                            <a:gsLst>
                              <a:gs pos="2917">
                                <a:schemeClr val="tx1"/>
                              </a:gs>
                              <a:gs pos="30000">
                                <a:schemeClr val="tx1"/>
                              </a:gs>
                            </a:gsLst>
                            <a:lin ang="5400000" scaled="0"/>
                          </a:gradFill>
                        </a:rPr>
                        <a:t>7: Deep Dive into Office 365 Development on non-Microsoft Stack</a:t>
                      </a:r>
                    </a:p>
                  </a:txBody>
                  <a:tcPr marL="182880" marR="91403" marT="45701" marB="45701" anchor="ctr">
                    <a:solidFill>
                      <a:schemeClr val="tx2">
                        <a:alpha val="20000"/>
                      </a:schemeClr>
                    </a:solidFill>
                  </a:tcPr>
                </a:tc>
                <a:extLst>
                  <a:ext uri="{0D108BD9-81ED-4DB2-BD59-A6C34878D82A}">
                    <a16:rowId xmlns:a16="http://schemas.microsoft.com/office/drawing/2014/main" val="10007"/>
                  </a:ext>
                </a:extLst>
              </a:tr>
            </a:tbl>
          </a:graphicData>
        </a:graphic>
      </p:graphicFrame>
      <p:sp>
        <p:nvSpPr>
          <p:cNvPr id="4" name="TextBox 3"/>
          <p:cNvSpPr txBox="1"/>
          <p:nvPr/>
        </p:nvSpPr>
        <p:spPr>
          <a:xfrm>
            <a:off x="232756" y="5605323"/>
            <a:ext cx="12020204" cy="615377"/>
          </a:xfrm>
          <a:prstGeom prst="rect">
            <a:avLst/>
          </a:prstGeom>
          <a:noFill/>
        </p:spPr>
        <p:txBody>
          <a:bodyPr wrap="square" lIns="179238" tIns="143391" rIns="179238" bIns="143391" rtlCol="0">
            <a:spAutoFit/>
          </a:bodyPr>
          <a:lstStyle/>
          <a:p>
            <a:pPr algn="ctr">
              <a:lnSpc>
                <a:spcPct val="90000"/>
              </a:lnSpc>
              <a:spcAft>
                <a:spcPts val="588"/>
              </a:spcAft>
            </a:pPr>
            <a:r>
              <a:rPr lang="en-US" sz="2352" dirty="0">
                <a:gradFill>
                  <a:gsLst>
                    <a:gs pos="2917">
                      <a:schemeClr val="accent4"/>
                    </a:gs>
                    <a:gs pos="30000">
                      <a:schemeClr val="accent4"/>
                    </a:gs>
                  </a:gsLst>
                  <a:lin ang="5400000" scaled="0"/>
                </a:gradFill>
                <a:hlinkClick r:id="rId2"/>
              </a:rPr>
              <a:t>http</a:t>
            </a:r>
            <a:r>
              <a:rPr lang="en-US" sz="2352" dirty="0" smtClean="0">
                <a:gradFill>
                  <a:gsLst>
                    <a:gs pos="2917">
                      <a:schemeClr val="accent4"/>
                    </a:gs>
                    <a:gs pos="30000">
                      <a:schemeClr val="accent4"/>
                    </a:gs>
                  </a:gsLst>
                  <a:lin ang="5400000" scaled="0"/>
                </a:gradFill>
                <a:hlinkClick r:id="rId2"/>
              </a:rPr>
              <a:t>://dev.office.com/training</a:t>
            </a:r>
            <a:r>
              <a:rPr lang="en-US" sz="2352" dirty="0" smtClean="0">
                <a:gradFill>
                  <a:gsLst>
                    <a:gs pos="2917">
                      <a:schemeClr val="accent4"/>
                    </a:gs>
                    <a:gs pos="30000">
                      <a:schemeClr val="accent4"/>
                    </a:gs>
                  </a:gsLst>
                  <a:lin ang="5400000" scaled="0"/>
                </a:gradFill>
              </a:rPr>
              <a:t> </a:t>
            </a:r>
            <a:endParaRPr lang="en-US" sz="2352" dirty="0">
              <a:gradFill>
                <a:gsLst>
                  <a:gs pos="2917">
                    <a:schemeClr val="accent4"/>
                  </a:gs>
                  <a:gs pos="30000">
                    <a:schemeClr val="accent4"/>
                  </a:gs>
                </a:gsLst>
                <a:lin ang="5400000" scaled="0"/>
              </a:gradFill>
            </a:endParaRPr>
          </a:p>
        </p:txBody>
      </p:sp>
      <p:grpSp>
        <p:nvGrpSpPr>
          <p:cNvPr id="9" name="Group 8"/>
          <p:cNvGrpSpPr/>
          <p:nvPr/>
        </p:nvGrpSpPr>
        <p:grpSpPr>
          <a:xfrm>
            <a:off x="10791526" y="169934"/>
            <a:ext cx="1527049" cy="287338"/>
            <a:chOff x="10634789" y="167118"/>
            <a:chExt cx="1527049" cy="287338"/>
          </a:xfrm>
        </p:grpSpPr>
        <p:sp>
          <p:nvSpPr>
            <p:cNvPr id="11" name="Text To Outline"/>
            <p:cNvSpPr/>
            <p:nvPr/>
          </p:nvSpPr>
          <p:spPr bwMode="auto">
            <a:xfrm>
              <a:off x="10634789" y="273827"/>
              <a:ext cx="124988" cy="165191"/>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2" name="TextBox 11"/>
            <p:cNvSpPr txBox="1"/>
            <p:nvPr/>
          </p:nvSpPr>
          <p:spPr>
            <a:xfrm>
              <a:off x="10655005" y="167118"/>
              <a:ext cx="150683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Resources</a:t>
              </a:r>
              <a:endParaRPr lang="en-US" sz="1400" dirty="0" smtClean="0">
                <a:gradFill>
                  <a:gsLst>
                    <a:gs pos="8367">
                      <a:schemeClr val="tx1"/>
                    </a:gs>
                    <a:gs pos="31000">
                      <a:schemeClr val="tx1"/>
                    </a:gs>
                  </a:gsLst>
                  <a:lin ang="5400000" scaled="0"/>
                </a:gradFill>
              </a:endParaRPr>
            </a:p>
          </p:txBody>
        </p:sp>
      </p:grpSp>
    </p:spTree>
    <p:extLst>
      <p:ext uri="{BB962C8B-B14F-4D97-AF65-F5344CB8AC3E}">
        <p14:creationId xmlns:p14="http://schemas.microsoft.com/office/powerpoint/2010/main" val="183089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52" y="151642"/>
            <a:ext cx="12183923" cy="981514"/>
          </a:xfrm>
          <a:prstGeom prst="rect">
            <a:avLst/>
          </a:prstGeom>
          <a:noFill/>
        </p:spPr>
        <p:txBody>
          <a:bodyPr wrap="square" lIns="179141" tIns="143312" rIns="179141" bIns="143312" rtlCol="0">
            <a:spAutoFit/>
          </a:bodyPr>
          <a:lstStyle/>
          <a:p>
            <a:pPr algn="ctr" defTabSz="913643">
              <a:lnSpc>
                <a:spcPct val="90000"/>
              </a:lnSpc>
              <a:spcAft>
                <a:spcPts val="588"/>
              </a:spcAft>
            </a:pPr>
            <a:r>
              <a:rPr lang="en-US" sz="4900" dirty="0">
                <a:gradFill>
                  <a:gsLst>
                    <a:gs pos="2917">
                      <a:srgbClr val="FFFFFF"/>
                    </a:gs>
                    <a:gs pos="30000">
                      <a:srgbClr val="FFFFFF"/>
                    </a:gs>
                  </a:gsLst>
                  <a:lin ang="5400000" scaled="0"/>
                </a:gradFill>
              </a:rPr>
              <a:t>dev.Office.com</a:t>
            </a:r>
          </a:p>
        </p:txBody>
      </p:sp>
      <p:sp>
        <p:nvSpPr>
          <p:cNvPr id="8" name="Title 7"/>
          <p:cNvSpPr>
            <a:spLocks noGrp="1"/>
          </p:cNvSpPr>
          <p:nvPr>
            <p:ph type="title"/>
          </p:nvPr>
        </p:nvSpPr>
        <p:spPr/>
        <p:txBody>
          <a:bodyPr/>
          <a:lstStyle/>
          <a:p>
            <a:r>
              <a:rPr lang="en-US" dirty="0"/>
              <a:t>http://blogs.office.com</a:t>
            </a:r>
            <a:endParaRPr lang="en-US" sz="4704" dirty="0"/>
          </a:p>
        </p:txBody>
      </p:sp>
      <p:sp>
        <p:nvSpPr>
          <p:cNvPr id="9" name="Text Placeholder 8"/>
          <p:cNvSpPr>
            <a:spLocks noGrp="1"/>
          </p:cNvSpPr>
          <p:nvPr>
            <p:ph type="body" sz="quarter" idx="4294967295"/>
          </p:nvPr>
        </p:nvSpPr>
        <p:spPr>
          <a:xfrm>
            <a:off x="1189038" y="1447800"/>
            <a:ext cx="4652962" cy="4490460"/>
          </a:xfrm>
        </p:spPr>
        <p:txBody>
          <a:bodyPr lIns="0"/>
          <a:lstStyle/>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Office 365 news</a:t>
            </a:r>
          </a:p>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Dev announcements</a:t>
            </a:r>
          </a:p>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Events</a:t>
            </a:r>
          </a:p>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Garage </a:t>
            </a:r>
            <a:r>
              <a:rPr lang="en-US" sz="3200" dirty="0" smtClean="0">
                <a:gradFill>
                  <a:gsLst>
                    <a:gs pos="2917">
                      <a:schemeClr val="tx1">
                        <a:lumMod val="90000"/>
                        <a:lumOff val="10000"/>
                      </a:schemeClr>
                    </a:gs>
                    <a:gs pos="30000">
                      <a:schemeClr val="tx1">
                        <a:lumMod val="90000"/>
                        <a:lumOff val="10000"/>
                      </a:schemeClr>
                    </a:gs>
                  </a:gsLst>
                  <a:lin ang="5400000" scaled="0"/>
                </a:gradFill>
              </a:rPr>
              <a:t>series </a:t>
            </a:r>
            <a:r>
              <a:rPr lang="en-US" sz="3200" dirty="0">
                <a:gradFill>
                  <a:gsLst>
                    <a:gs pos="2917">
                      <a:schemeClr val="tx1">
                        <a:lumMod val="90000"/>
                        <a:lumOff val="10000"/>
                      </a:schemeClr>
                    </a:gs>
                    <a:gs pos="30000">
                      <a:schemeClr val="tx1">
                        <a:lumMod val="90000"/>
                        <a:lumOff val="10000"/>
                      </a:schemeClr>
                    </a:gs>
                  </a:gsLst>
                  <a:lin ang="5400000" scaled="0"/>
                </a:gradFill>
              </a:rPr>
              <a:t>videos</a:t>
            </a:r>
          </a:p>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Weekly podcast</a:t>
            </a:r>
          </a:p>
          <a:p>
            <a:pPr marL="0" indent="0">
              <a:spcAft>
                <a:spcPts val="1800"/>
              </a:spcAft>
              <a:buNone/>
            </a:pPr>
            <a:endParaRPr lang="en-US" sz="3200" dirty="0">
              <a:gradFill>
                <a:gsLst>
                  <a:gs pos="2917">
                    <a:schemeClr val="tx1">
                      <a:lumMod val="90000"/>
                      <a:lumOff val="10000"/>
                    </a:schemeClr>
                  </a:gs>
                  <a:gs pos="30000">
                    <a:schemeClr val="tx1">
                      <a:lumMod val="90000"/>
                      <a:lumOff val="10000"/>
                    </a:schemeClr>
                  </a:gs>
                </a:gsLst>
                <a:lin ang="5400000" scaled="0"/>
              </a:gradFill>
            </a:endParaRPr>
          </a:p>
        </p:txBody>
      </p:sp>
      <p:grpSp>
        <p:nvGrpSpPr>
          <p:cNvPr id="6" name="Group 5"/>
          <p:cNvGrpSpPr/>
          <p:nvPr/>
        </p:nvGrpSpPr>
        <p:grpSpPr>
          <a:xfrm>
            <a:off x="510697" y="1585884"/>
            <a:ext cx="343378" cy="343378"/>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ight Arrow 9"/>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1" name="Group 10"/>
          <p:cNvGrpSpPr/>
          <p:nvPr/>
        </p:nvGrpSpPr>
        <p:grpSpPr>
          <a:xfrm>
            <a:off x="510697" y="2331231"/>
            <a:ext cx="364194" cy="364194"/>
            <a:chOff x="457580" y="2341896"/>
            <a:chExt cx="364194" cy="364194"/>
          </a:xfrm>
        </p:grpSpPr>
        <p:sp>
          <p:nvSpPr>
            <p:cNvPr id="12" name="Oval 1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ight Arrow 1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4" name="Group 13"/>
          <p:cNvGrpSpPr/>
          <p:nvPr/>
        </p:nvGrpSpPr>
        <p:grpSpPr>
          <a:xfrm>
            <a:off x="510697" y="3097394"/>
            <a:ext cx="364194" cy="364194"/>
            <a:chOff x="457580" y="2341896"/>
            <a:chExt cx="364194" cy="364194"/>
          </a:xfrm>
        </p:grpSpPr>
        <p:sp>
          <p:nvSpPr>
            <p:cNvPr id="15" name="Oval 14"/>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ight Arrow 15"/>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7" name="Group 16"/>
          <p:cNvGrpSpPr/>
          <p:nvPr/>
        </p:nvGrpSpPr>
        <p:grpSpPr>
          <a:xfrm>
            <a:off x="510697" y="3863557"/>
            <a:ext cx="364194" cy="364194"/>
            <a:chOff x="457580" y="2341896"/>
            <a:chExt cx="364194" cy="364194"/>
          </a:xfrm>
        </p:grpSpPr>
        <p:sp>
          <p:nvSpPr>
            <p:cNvPr id="18" name="Oval 17"/>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ight Arrow 18"/>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0" name="Group 19"/>
          <p:cNvGrpSpPr/>
          <p:nvPr/>
        </p:nvGrpSpPr>
        <p:grpSpPr>
          <a:xfrm>
            <a:off x="510697" y="4629720"/>
            <a:ext cx="364194" cy="364194"/>
            <a:chOff x="457580" y="2341896"/>
            <a:chExt cx="364194" cy="364194"/>
          </a:xfrm>
        </p:grpSpPr>
        <p:sp>
          <p:nvSpPr>
            <p:cNvPr id="21" name="Oval 20"/>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 name="Right Arrow 21"/>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pic>
        <p:nvPicPr>
          <p:cNvPr id="26" name="Picture 25"/>
          <p:cNvPicPr>
            <a:picLocks noChangeAspect="1"/>
          </p:cNvPicPr>
          <p:nvPr/>
        </p:nvPicPr>
        <p:blipFill>
          <a:blip r:embed="rId3"/>
          <a:stretch>
            <a:fillRect/>
          </a:stretch>
        </p:blipFill>
        <p:spPr>
          <a:xfrm>
            <a:off x="6311181" y="1189176"/>
            <a:ext cx="5488758" cy="4558275"/>
          </a:xfrm>
          <a:prstGeom prst="rect">
            <a:avLst/>
          </a:prstGeom>
          <a:ln>
            <a:solidFill>
              <a:schemeClr val="accent4"/>
            </a:solidFill>
          </a:ln>
        </p:spPr>
      </p:pic>
      <p:grpSp>
        <p:nvGrpSpPr>
          <p:cNvPr id="24" name="Group 23"/>
          <p:cNvGrpSpPr/>
          <p:nvPr/>
        </p:nvGrpSpPr>
        <p:grpSpPr>
          <a:xfrm>
            <a:off x="10791526" y="169934"/>
            <a:ext cx="1527049" cy="287338"/>
            <a:chOff x="10634789" y="167118"/>
            <a:chExt cx="1527049" cy="287338"/>
          </a:xfrm>
        </p:grpSpPr>
        <p:sp>
          <p:nvSpPr>
            <p:cNvPr id="25" name="Text To Outline"/>
            <p:cNvSpPr/>
            <p:nvPr/>
          </p:nvSpPr>
          <p:spPr bwMode="auto">
            <a:xfrm>
              <a:off x="10634789" y="273827"/>
              <a:ext cx="124988" cy="165191"/>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0" name="TextBox 29"/>
            <p:cNvSpPr txBox="1"/>
            <p:nvPr/>
          </p:nvSpPr>
          <p:spPr>
            <a:xfrm>
              <a:off x="10655005" y="167118"/>
              <a:ext cx="150683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Resources</a:t>
              </a:r>
              <a:endParaRPr lang="en-US" sz="1400" dirty="0" smtClean="0">
                <a:gradFill>
                  <a:gsLst>
                    <a:gs pos="8367">
                      <a:schemeClr val="tx1"/>
                    </a:gs>
                    <a:gs pos="31000">
                      <a:schemeClr val="tx1"/>
                    </a:gs>
                  </a:gsLst>
                  <a:lin ang="5400000" scaled="0"/>
                </a:gradFill>
              </a:endParaRPr>
            </a:p>
          </p:txBody>
        </p:sp>
      </p:grpSp>
    </p:spTree>
    <p:extLst>
      <p:ext uri="{BB962C8B-B14F-4D97-AF65-F5344CB8AC3E}">
        <p14:creationId xmlns:p14="http://schemas.microsoft.com/office/powerpoint/2010/main" val="1294905800"/>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52" y="151642"/>
            <a:ext cx="12183923" cy="981514"/>
          </a:xfrm>
          <a:prstGeom prst="rect">
            <a:avLst/>
          </a:prstGeom>
          <a:noFill/>
        </p:spPr>
        <p:txBody>
          <a:bodyPr wrap="square" lIns="179141" tIns="143312" rIns="179141" bIns="143312" rtlCol="0">
            <a:spAutoFit/>
          </a:bodyPr>
          <a:lstStyle/>
          <a:p>
            <a:pPr algn="ctr" defTabSz="913643">
              <a:lnSpc>
                <a:spcPct val="90000"/>
              </a:lnSpc>
              <a:spcAft>
                <a:spcPts val="588"/>
              </a:spcAft>
            </a:pPr>
            <a:r>
              <a:rPr lang="en-US" sz="4900" dirty="0">
                <a:gradFill>
                  <a:gsLst>
                    <a:gs pos="2917">
                      <a:srgbClr val="FFFFFF"/>
                    </a:gs>
                    <a:gs pos="30000">
                      <a:srgbClr val="FFFFFF"/>
                    </a:gs>
                  </a:gsLst>
                  <a:lin ang="5400000" scaled="0"/>
                </a:gradFill>
              </a:rPr>
              <a:t>dev.Office.com</a:t>
            </a:r>
          </a:p>
        </p:txBody>
      </p:sp>
      <p:sp>
        <p:nvSpPr>
          <p:cNvPr id="8" name="Title 7"/>
          <p:cNvSpPr>
            <a:spLocks noGrp="1"/>
          </p:cNvSpPr>
          <p:nvPr>
            <p:ph type="title"/>
          </p:nvPr>
        </p:nvSpPr>
        <p:spPr/>
        <p:txBody>
          <a:bodyPr/>
          <a:lstStyle/>
          <a:p>
            <a:r>
              <a:rPr lang="en-US" dirty="0"/>
              <a:t>http://www.office.com/roadmap</a:t>
            </a:r>
            <a:endParaRPr lang="en-US" sz="4704" dirty="0"/>
          </a:p>
        </p:txBody>
      </p:sp>
      <p:sp>
        <p:nvSpPr>
          <p:cNvPr id="9" name="Text Placeholder 8"/>
          <p:cNvSpPr>
            <a:spLocks noGrp="1"/>
          </p:cNvSpPr>
          <p:nvPr>
            <p:ph type="body" sz="quarter" idx="4294967295"/>
          </p:nvPr>
        </p:nvSpPr>
        <p:spPr>
          <a:xfrm>
            <a:off x="1189038" y="1447800"/>
            <a:ext cx="4181475" cy="2173288"/>
          </a:xfrm>
        </p:spPr>
        <p:txBody>
          <a:bodyPr lIns="0"/>
          <a:lstStyle/>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Monthly updates</a:t>
            </a:r>
          </a:p>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Developer features</a:t>
            </a:r>
          </a:p>
          <a:p>
            <a:pPr marL="0" indent="0">
              <a:spcAft>
                <a:spcPts val="1800"/>
              </a:spcAft>
              <a:buNone/>
            </a:pPr>
            <a:r>
              <a:rPr lang="en-US" sz="3200" dirty="0">
                <a:gradFill>
                  <a:gsLst>
                    <a:gs pos="2917">
                      <a:schemeClr val="tx1">
                        <a:lumMod val="90000"/>
                        <a:lumOff val="10000"/>
                      </a:schemeClr>
                    </a:gs>
                    <a:gs pos="30000">
                      <a:schemeClr val="tx1">
                        <a:lumMod val="90000"/>
                        <a:lumOff val="10000"/>
                      </a:schemeClr>
                    </a:gs>
                  </a:gsLst>
                  <a:lin ang="5400000" scaled="0"/>
                </a:gradFill>
              </a:rPr>
              <a:t>Associated blog </a:t>
            </a:r>
            <a:r>
              <a:rPr lang="en-US" sz="3200" dirty="0" smtClean="0">
                <a:gradFill>
                  <a:gsLst>
                    <a:gs pos="2917">
                      <a:schemeClr val="tx1">
                        <a:lumMod val="90000"/>
                        <a:lumOff val="10000"/>
                      </a:schemeClr>
                    </a:gs>
                    <a:gs pos="30000">
                      <a:schemeClr val="tx1">
                        <a:lumMod val="90000"/>
                        <a:lumOff val="10000"/>
                      </a:schemeClr>
                    </a:gs>
                  </a:gsLst>
                  <a:lin ang="5400000" scaled="0"/>
                </a:gradFill>
              </a:rPr>
              <a:t>posts</a:t>
            </a:r>
            <a:endParaRPr lang="en-US" sz="3200" dirty="0">
              <a:gradFill>
                <a:gsLst>
                  <a:gs pos="2917">
                    <a:schemeClr val="tx1">
                      <a:lumMod val="90000"/>
                      <a:lumOff val="10000"/>
                    </a:schemeClr>
                  </a:gs>
                  <a:gs pos="30000">
                    <a:schemeClr val="tx1">
                      <a:lumMod val="90000"/>
                      <a:lumOff val="10000"/>
                    </a:schemeClr>
                  </a:gs>
                </a:gsLst>
                <a:lin ang="5400000" scaled="0"/>
              </a:gradFill>
            </a:endParaRPr>
          </a:p>
        </p:txBody>
      </p:sp>
      <p:grpSp>
        <p:nvGrpSpPr>
          <p:cNvPr id="6" name="Group 5"/>
          <p:cNvGrpSpPr/>
          <p:nvPr/>
        </p:nvGrpSpPr>
        <p:grpSpPr>
          <a:xfrm>
            <a:off x="510697" y="1585884"/>
            <a:ext cx="343378" cy="343378"/>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ight Arrow 9"/>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1" name="Group 10"/>
          <p:cNvGrpSpPr/>
          <p:nvPr/>
        </p:nvGrpSpPr>
        <p:grpSpPr>
          <a:xfrm>
            <a:off x="510697" y="2331231"/>
            <a:ext cx="364194" cy="364194"/>
            <a:chOff x="457580" y="2341896"/>
            <a:chExt cx="364194" cy="364194"/>
          </a:xfrm>
        </p:grpSpPr>
        <p:sp>
          <p:nvSpPr>
            <p:cNvPr id="12" name="Oval 1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ight Arrow 1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4" name="Group 13"/>
          <p:cNvGrpSpPr/>
          <p:nvPr/>
        </p:nvGrpSpPr>
        <p:grpSpPr>
          <a:xfrm>
            <a:off x="510697" y="3097394"/>
            <a:ext cx="364194" cy="364194"/>
            <a:chOff x="457580" y="2341896"/>
            <a:chExt cx="364194" cy="364194"/>
          </a:xfrm>
        </p:grpSpPr>
        <p:sp>
          <p:nvSpPr>
            <p:cNvPr id="15" name="Oval 14"/>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ight Arrow 15"/>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pic>
        <p:nvPicPr>
          <p:cNvPr id="23" name="Picture 22" descr="Screen Shot 2014-06-26 at 4.28.51 PM.png"/>
          <p:cNvPicPr>
            <a:picLocks noChangeAspect="1"/>
          </p:cNvPicPr>
          <p:nvPr/>
        </p:nvPicPr>
        <p:blipFill rotWithShape="1">
          <a:blip r:embed="rId3">
            <a:extLst>
              <a:ext uri="{28A0092B-C50C-407E-A947-70E740481C1C}">
                <a14:useLocalDpi xmlns:a14="http://schemas.microsoft.com/office/drawing/2010/main" val="0"/>
              </a:ext>
            </a:extLst>
          </a:blip>
          <a:srcRect l="1078" t="12702" r="25125" b="9437"/>
          <a:stretch/>
        </p:blipFill>
        <p:spPr>
          <a:xfrm>
            <a:off x="5580901" y="1419329"/>
            <a:ext cx="6079274" cy="4008796"/>
          </a:xfrm>
          <a:prstGeom prst="rect">
            <a:avLst/>
          </a:prstGeom>
        </p:spPr>
      </p:pic>
      <p:grpSp>
        <p:nvGrpSpPr>
          <p:cNvPr id="18" name="Group 17"/>
          <p:cNvGrpSpPr/>
          <p:nvPr/>
        </p:nvGrpSpPr>
        <p:grpSpPr>
          <a:xfrm>
            <a:off x="10791526" y="169934"/>
            <a:ext cx="1527049" cy="287338"/>
            <a:chOff x="10634789" y="167118"/>
            <a:chExt cx="1527049" cy="287338"/>
          </a:xfrm>
        </p:grpSpPr>
        <p:sp>
          <p:nvSpPr>
            <p:cNvPr id="19" name="Text To Outline"/>
            <p:cNvSpPr/>
            <p:nvPr/>
          </p:nvSpPr>
          <p:spPr bwMode="auto">
            <a:xfrm>
              <a:off x="10634789" y="273827"/>
              <a:ext cx="124988" cy="165191"/>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0" name="TextBox 19"/>
            <p:cNvSpPr txBox="1"/>
            <p:nvPr/>
          </p:nvSpPr>
          <p:spPr>
            <a:xfrm>
              <a:off x="10655005" y="167118"/>
              <a:ext cx="150683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Resources</a:t>
              </a:r>
              <a:endParaRPr lang="en-US" sz="1400" dirty="0" smtClean="0">
                <a:gradFill>
                  <a:gsLst>
                    <a:gs pos="8367">
                      <a:schemeClr val="tx1"/>
                    </a:gs>
                    <a:gs pos="31000">
                      <a:schemeClr val="tx1"/>
                    </a:gs>
                  </a:gsLst>
                  <a:lin ang="5400000" scaled="0"/>
                </a:gradFill>
              </a:endParaRPr>
            </a:p>
          </p:txBody>
        </p:sp>
      </p:grpSp>
    </p:spTree>
    <p:extLst>
      <p:ext uri="{BB962C8B-B14F-4D97-AF65-F5344CB8AC3E}">
        <p14:creationId xmlns:p14="http://schemas.microsoft.com/office/powerpoint/2010/main" val="579610539"/>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438946" y="6386744"/>
            <a:ext cx="1355300" cy="378277"/>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83" name="Group 82"/>
          <p:cNvGrpSpPr/>
          <p:nvPr/>
        </p:nvGrpSpPr>
        <p:grpSpPr>
          <a:xfrm>
            <a:off x="4600217" y="3142361"/>
            <a:ext cx="2991441" cy="3666875"/>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noFill/>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22" tIns="43910" rIns="87822" bIns="43910" numCol="1" anchor="t" anchorCtr="0" compatLnSpc="1">
              <a:prstTxWarp prst="textNoShape">
                <a:avLst/>
              </a:prstTxWarp>
            </a:bodyPr>
            <a:lstStyle/>
            <a:p>
              <a:pPr defTabSz="895816"/>
              <a:endParaRPr lang="en-US" sz="1729">
                <a:noFill/>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22" tIns="43910" rIns="87822" bIns="43910" numCol="1" anchor="t" anchorCtr="0" compatLnSpc="1">
              <a:prstTxWarp prst="textNoShape">
                <a:avLst/>
              </a:prstTxWarp>
            </a:bodyPr>
            <a:lstStyle/>
            <a:p>
              <a:pPr defTabSz="895816"/>
              <a:endParaRPr lang="en-US" sz="1729">
                <a:noFill/>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22" tIns="43910" rIns="87822" bIns="43910" numCol="1" anchor="t" anchorCtr="0" compatLnSpc="1">
              <a:prstTxWarp prst="textNoShape">
                <a:avLst/>
              </a:prstTxWarp>
            </a:bodyPr>
            <a:lstStyle/>
            <a:p>
              <a:pPr defTabSz="895816"/>
              <a:endParaRPr lang="en-US" sz="1729">
                <a:noFill/>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endParaRPr>
            </a:p>
          </p:txBody>
        </p:sp>
      </p:grpSp>
      <p:sp>
        <p:nvSpPr>
          <p:cNvPr id="3" name="Rectangle 2"/>
          <p:cNvSpPr/>
          <p:nvPr/>
        </p:nvSpPr>
        <p:spPr bwMode="auto">
          <a:xfrm>
            <a:off x="0" y="1380"/>
            <a:ext cx="12188825" cy="2083334"/>
          </a:xfrm>
          <a:prstGeom prst="rect">
            <a:avLst/>
          </a:prstGeom>
          <a:gradFill>
            <a:gsLst>
              <a:gs pos="91246">
                <a:schemeClr val="bg1">
                  <a:alpha val="0"/>
                </a:schemeClr>
              </a:gs>
              <a:gs pos="58000">
                <a:schemeClr val="bg1">
                  <a:alpha val="57000"/>
                </a:schemeClr>
              </a:gs>
              <a:gs pos="20000">
                <a:schemeClr val="bg1"/>
              </a:gs>
            </a:gsLst>
            <a:lin ang="5400000" scaled="0"/>
          </a:gra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4288"/>
            <a:ext cx="11944350" cy="619125"/>
          </a:xfrm>
          <a:prstGeom prst="rect">
            <a:avLst/>
          </a:prstGeom>
        </p:spPr>
        <p:txBody>
          <a:bodyPr/>
          <a:lstStyle/>
          <a:p>
            <a:pPr marL="0" indent="0" algn="ctr">
              <a:buNone/>
            </a:pPr>
            <a:r>
              <a:rPr lang="en-US" sz="3074" dirty="0">
                <a:hlinkClick r:id="rId3"/>
              </a:rPr>
              <a:t>http://dev.office.com/devprogram</a:t>
            </a:r>
            <a:r>
              <a:rPr lang="en-US" sz="3074" dirty="0"/>
              <a:t> </a:t>
            </a:r>
          </a:p>
        </p:txBody>
      </p:sp>
      <p:grpSp>
        <p:nvGrpSpPr>
          <p:cNvPr id="294" name="Group 293"/>
          <p:cNvGrpSpPr/>
          <p:nvPr/>
        </p:nvGrpSpPr>
        <p:grpSpPr>
          <a:xfrm>
            <a:off x="570124" y="2284164"/>
            <a:ext cx="2243806" cy="1876766"/>
            <a:chOff x="457200" y="2260433"/>
            <a:chExt cx="2290317" cy="1915668"/>
          </a:xfrm>
        </p:grpSpPr>
        <p:sp>
          <p:nvSpPr>
            <p:cNvPr id="67" name="Rectangle 66"/>
            <p:cNvSpPr/>
            <p:nvPr/>
          </p:nvSpPr>
          <p:spPr>
            <a:xfrm>
              <a:off x="457200" y="3466393"/>
              <a:ext cx="2290317" cy="70970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rPr>
                <a:t>Email </a:t>
              </a:r>
              <a:br>
                <a:rPr lang="en-US" sz="1921" dirty="0">
                  <a:gradFill>
                    <a:gsLst>
                      <a:gs pos="28319">
                        <a:srgbClr val="000000"/>
                      </a:gs>
                      <a:gs pos="52212">
                        <a:srgbClr val="000000"/>
                      </a:gs>
                    </a:gsLst>
                    <a:lin ang="5400000" scaled="0"/>
                  </a:gradFill>
                </a:rPr>
              </a:br>
              <a:r>
                <a:rPr lang="en-US" sz="1921" dirty="0">
                  <a:gradFill>
                    <a:gsLst>
                      <a:gs pos="28319">
                        <a:srgbClr val="000000"/>
                      </a:gs>
                      <a:gs pos="52212">
                        <a:srgbClr val="000000"/>
                      </a:gs>
                    </a:gsLst>
                    <a:lin ang="5400000" scaled="0"/>
                  </a:gradFill>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28319">
                        <a:srgbClr val="000000"/>
                      </a:gs>
                      <a:gs pos="52212">
                        <a:srgbClr val="000000"/>
                      </a:gs>
                    </a:gsLst>
                    <a:lin ang="5400000" scaled="0"/>
                  </a:gradFill>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28319">
                        <a:srgbClr val="000000"/>
                      </a:gs>
                      <a:gs pos="52212">
                        <a:srgbClr val="000000"/>
                      </a:gs>
                    </a:gsLst>
                    <a:lin ang="5400000" scaled="0"/>
                  </a:gradFill>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28319">
                        <a:srgbClr val="000000"/>
                      </a:gs>
                      <a:gs pos="52212">
                        <a:srgbClr val="000000"/>
                      </a:gs>
                    </a:gsLst>
                    <a:lin ang="5400000" scaled="0"/>
                  </a:gradFill>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7545" y="2306104"/>
            <a:ext cx="1577784" cy="2156327"/>
            <a:chOff x="3320378" y="2282825"/>
            <a:chExt cx="1610489" cy="2201025"/>
          </a:xfrm>
        </p:grpSpPr>
        <p:sp>
          <p:nvSpPr>
            <p:cNvPr id="1041" name="Rectangle 1040"/>
            <p:cNvSpPr/>
            <p:nvPr/>
          </p:nvSpPr>
          <p:spPr>
            <a:xfrm>
              <a:off x="3320378" y="3466393"/>
              <a:ext cx="1610489" cy="1017457"/>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26" name="TextBox 1125"/>
              <p:cNvSpPr txBox="1"/>
              <p:nvPr/>
            </p:nvSpPr>
            <p:spPr>
              <a:xfrm>
                <a:off x="3534023" y="2405361"/>
                <a:ext cx="1223320" cy="489365"/>
              </a:xfrm>
              <a:prstGeom prst="rect">
                <a:avLst/>
              </a:prstGeom>
              <a:noFill/>
            </p:spPr>
            <p:txBody>
              <a:bodyPr wrap="square" lIns="0" tIns="143334" rIns="0" bIns="143334" rtlCol="0" anchor="ctr" anchorCtr="0">
                <a:spAutoFit/>
              </a:bodyPr>
              <a:lstStyle/>
              <a:p>
                <a:pPr algn="ctr" defTabSz="913766">
                  <a:lnSpc>
                    <a:spcPct val="90000"/>
                  </a:lnSpc>
                  <a:spcAft>
                    <a:spcPts val="588"/>
                  </a:spcAft>
                </a:pPr>
                <a:r>
                  <a:rPr lang="en-US" sz="1371" dirty="0">
                    <a:gradFill>
                      <a:gsLst>
                        <a:gs pos="28319">
                          <a:srgbClr val="000000"/>
                        </a:gs>
                        <a:gs pos="52212">
                          <a:srgbClr val="000000"/>
                        </a:gs>
                      </a:gsLst>
                      <a:lin ang="5400000" scaled="0"/>
                    </a:gradFill>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grpSp>
        </p:grpSp>
      </p:grpSp>
      <p:grpSp>
        <p:nvGrpSpPr>
          <p:cNvPr id="302" name="Group 301"/>
          <p:cNvGrpSpPr/>
          <p:nvPr/>
        </p:nvGrpSpPr>
        <p:grpSpPr>
          <a:xfrm>
            <a:off x="5438946" y="2238211"/>
            <a:ext cx="1577784" cy="1922720"/>
            <a:chOff x="5503728" y="2213527"/>
            <a:chExt cx="1610489" cy="1962574"/>
          </a:xfrm>
        </p:grpSpPr>
        <p:sp>
          <p:nvSpPr>
            <p:cNvPr id="134" name="Rectangle 133"/>
            <p:cNvSpPr/>
            <p:nvPr/>
          </p:nvSpPr>
          <p:spPr>
            <a:xfrm>
              <a:off x="5503728" y="3466393"/>
              <a:ext cx="1610489" cy="70970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rPr>
                <a:t>Free </a:t>
              </a:r>
              <a:br>
                <a:rPr lang="en-US" sz="1921" dirty="0">
                  <a:gradFill>
                    <a:gsLst>
                      <a:gs pos="28319">
                        <a:srgbClr val="000000"/>
                      </a:gs>
                      <a:gs pos="52212">
                        <a:srgbClr val="000000"/>
                      </a:gs>
                    </a:gsLst>
                    <a:lin ang="5400000" scaled="0"/>
                  </a:gradFill>
                </a:rPr>
              </a:br>
              <a:r>
                <a:rPr lang="en-US" sz="1921" dirty="0">
                  <a:gradFill>
                    <a:gsLst>
                      <a:gs pos="28319">
                        <a:srgbClr val="000000"/>
                      </a:gs>
                      <a:gs pos="52212">
                        <a:srgbClr val="000000"/>
                      </a:gs>
                    </a:gsLst>
                    <a:lin ang="5400000" scaled="0"/>
                  </a:gradFill>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343" y="2238062"/>
            <a:ext cx="1709569" cy="1922870"/>
            <a:chOff x="7453007" y="2213374"/>
            <a:chExt cx="1745006" cy="1962727"/>
          </a:xfrm>
        </p:grpSpPr>
        <p:sp>
          <p:nvSpPr>
            <p:cNvPr id="142" name="Rectangle 141"/>
            <p:cNvSpPr/>
            <p:nvPr/>
          </p:nvSpPr>
          <p:spPr>
            <a:xfrm>
              <a:off x="7520266" y="3466393"/>
              <a:ext cx="1610489" cy="70970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rPr>
                <a:t>Free </a:t>
              </a:r>
              <a:br>
                <a:rPr lang="en-US" sz="1921" dirty="0">
                  <a:gradFill>
                    <a:gsLst>
                      <a:gs pos="28319">
                        <a:srgbClr val="000000"/>
                      </a:gs>
                      <a:gs pos="52212">
                        <a:srgbClr val="000000"/>
                      </a:gs>
                    </a:gsLst>
                    <a:lin ang="5400000" scaled="0"/>
                  </a:gradFill>
                </a:rPr>
              </a:br>
              <a:r>
                <a:rPr lang="en-US" sz="1921" dirty="0">
                  <a:gradFill>
                    <a:gsLst>
                      <a:gs pos="28319">
                        <a:srgbClr val="000000"/>
                      </a:gs>
                      <a:gs pos="52212">
                        <a:srgbClr val="000000"/>
                      </a:gs>
                    </a:gsLst>
                    <a:lin ang="5400000" scaled="0"/>
                  </a:gradFill>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3530" y="2240782"/>
            <a:ext cx="1577784" cy="1766450"/>
            <a:chOff x="9851377" y="2216150"/>
            <a:chExt cx="1610489" cy="1803064"/>
          </a:xfrm>
        </p:grpSpPr>
        <p:sp>
          <p:nvSpPr>
            <p:cNvPr id="177" name="Rectangle 176"/>
            <p:cNvSpPr/>
            <p:nvPr/>
          </p:nvSpPr>
          <p:spPr>
            <a:xfrm>
              <a:off x="9851377" y="3617256"/>
              <a:ext cx="1610489" cy="40195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endParaRPr>
                </a:p>
              </p:txBody>
            </p:sp>
          </p:grpSp>
        </p:grpSp>
      </p:grpSp>
    </p:spTree>
    <p:extLst>
      <p:ext uri="{BB962C8B-B14F-4D97-AF65-F5344CB8AC3E}">
        <p14:creationId xmlns:p14="http://schemas.microsoft.com/office/powerpoint/2010/main" val="75065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1088E-6 -0.08375 L 2.21088E-6 5.5833E-7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6688" y="1471302"/>
            <a:ext cx="3570821" cy="325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167" name="AutoShape 151"/>
          <p:cNvSpPr>
            <a:spLocks noChangeAspect="1" noChangeArrowheads="1" noTextEdit="1"/>
          </p:cNvSpPr>
          <p:nvPr/>
        </p:nvSpPr>
        <p:spPr bwMode="auto">
          <a:xfrm>
            <a:off x="8046016" y="4822569"/>
            <a:ext cx="3581494" cy="150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182" name="AutoShape 167"/>
          <p:cNvSpPr>
            <a:spLocks noChangeAspect="1" noChangeArrowheads="1" noTextEdit="1"/>
          </p:cNvSpPr>
          <p:nvPr/>
        </p:nvSpPr>
        <p:spPr bwMode="auto">
          <a:xfrm>
            <a:off x="6190468" y="4822569"/>
            <a:ext cx="1664960" cy="150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191" name="AutoShape 177"/>
          <p:cNvSpPr>
            <a:spLocks noChangeAspect="1" noChangeArrowheads="1" noTextEdit="1"/>
          </p:cNvSpPr>
          <p:nvPr/>
        </p:nvSpPr>
        <p:spPr bwMode="auto">
          <a:xfrm>
            <a:off x="4313576" y="4822569"/>
            <a:ext cx="1675633" cy="150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231" name="AutoShape 219"/>
          <p:cNvSpPr>
            <a:spLocks noChangeAspect="1" noChangeArrowheads="1" noTextEdit="1"/>
          </p:cNvSpPr>
          <p:nvPr/>
        </p:nvSpPr>
        <p:spPr bwMode="auto">
          <a:xfrm>
            <a:off x="2436686" y="3177428"/>
            <a:ext cx="1675634" cy="150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268" name="AutoShape 257"/>
          <p:cNvSpPr>
            <a:spLocks noChangeAspect="1" noChangeArrowheads="1" noTextEdit="1"/>
          </p:cNvSpPr>
          <p:nvPr/>
        </p:nvSpPr>
        <p:spPr bwMode="auto">
          <a:xfrm>
            <a:off x="571992" y="3177428"/>
            <a:ext cx="1663435" cy="150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9" name="AutoShape 3"/>
          <p:cNvSpPr>
            <a:spLocks noChangeAspect="1" noChangeArrowheads="1" noTextEdit="1"/>
          </p:cNvSpPr>
          <p:nvPr/>
        </p:nvSpPr>
        <p:spPr bwMode="auto">
          <a:xfrm>
            <a:off x="571992" y="1471300"/>
            <a:ext cx="1663436" cy="1514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96" name="AutoShape 77"/>
          <p:cNvSpPr>
            <a:spLocks noChangeAspect="1" noChangeArrowheads="1" noTextEdit="1"/>
          </p:cNvSpPr>
          <p:nvPr/>
        </p:nvSpPr>
        <p:spPr bwMode="auto">
          <a:xfrm>
            <a:off x="4313578" y="1471303"/>
            <a:ext cx="1675632" cy="151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grpSp>
        <p:nvGrpSpPr>
          <p:cNvPr id="20" name="Group 19"/>
          <p:cNvGrpSpPr/>
          <p:nvPr/>
        </p:nvGrpSpPr>
        <p:grpSpPr>
          <a:xfrm>
            <a:off x="440076" y="1189425"/>
            <a:ext cx="5412644" cy="1827503"/>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79166" tIns="43910" rIns="87822" bIns="43910" numCol="1" anchor="ctr" anchorCtr="0" compatLnSpc="1">
              <a:prstTxWarp prst="textNoShape">
                <a:avLst/>
              </a:prstTxWarp>
            </a:bodyPr>
            <a:lstStyle/>
            <a:p>
              <a:pPr defTabSz="895816">
                <a:lnSpc>
                  <a:spcPct val="80000"/>
                </a:lnSpc>
                <a:spcBef>
                  <a:spcPts val="575"/>
                </a:spcBef>
                <a:spcAft>
                  <a:spcPts val="575"/>
                </a:spcAft>
                <a:defRPr/>
              </a:pPr>
              <a:r>
                <a:rPr lang="en-US" sz="3918" b="1" dirty="0">
                  <a:gradFill>
                    <a:gsLst>
                      <a:gs pos="0">
                        <a:srgbClr val="FFFFFF"/>
                      </a:gs>
                      <a:gs pos="100000">
                        <a:srgbClr val="FFFFFF"/>
                      </a:gs>
                    </a:gsLst>
                    <a:lin ang="5400000" scaled="0"/>
                  </a:gradFill>
                  <a:latin typeface="Segoe UI Light"/>
                </a:rPr>
                <a:t>Office 365 Network</a:t>
              </a:r>
            </a:p>
            <a:p>
              <a:pPr defTabSz="895816">
                <a:lnSpc>
                  <a:spcPct val="80000"/>
                </a:lnSpc>
                <a:spcBef>
                  <a:spcPts val="575"/>
                </a:spcBef>
                <a:spcAft>
                  <a:spcPts val="575"/>
                </a:spcAft>
                <a:defRPr/>
              </a:pPr>
              <a:r>
                <a:rPr lang="en-US" sz="1763" dirty="0">
                  <a:solidFill>
                    <a:srgbClr val="404040"/>
                  </a:solidFill>
                  <a:hlinkClick r:id="rId3"/>
                </a:rPr>
                <a:t>https://www.yammer.com/itpronetwork</a:t>
              </a:r>
              <a:r>
                <a:rPr lang="en-US" sz="1763" dirty="0">
                  <a:solidFill>
                    <a:srgbClr val="404040"/>
                  </a:solidFill>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22" tIns="43910" rIns="87822" bIns="43910" numCol="1" anchor="t" anchorCtr="0" compatLnSpc="1">
              <a:prstTxWarp prst="textNoShape">
                <a:avLst/>
              </a:prstTxWarp>
            </a:bodyPr>
            <a:lstStyle/>
            <a:p>
              <a:pPr defTabSz="913766">
                <a:defRPr/>
              </a:pPr>
              <a:endParaRPr lang="en-US" sz="1729" kern="0" dirty="0">
                <a:solidFill>
                  <a:srgbClr val="505050"/>
                </a:solidFill>
              </a:endParaRPr>
            </a:p>
          </p:txBody>
        </p:sp>
      </p:grpSp>
      <p:grpSp>
        <p:nvGrpSpPr>
          <p:cNvPr id="22" name="Group 21"/>
          <p:cNvGrpSpPr/>
          <p:nvPr/>
        </p:nvGrpSpPr>
        <p:grpSpPr>
          <a:xfrm>
            <a:off x="8042425" y="1195671"/>
            <a:ext cx="3707106" cy="3548704"/>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43" name="Rectangle 103"/>
              <p:cNvSpPr/>
              <p:nvPr/>
            </p:nvSpPr>
            <p:spPr>
              <a:xfrm>
                <a:off x="8232083" y="2234890"/>
                <a:ext cx="3633944" cy="363592"/>
              </a:xfrm>
              <a:prstGeom prst="rect">
                <a:avLst/>
              </a:prstGeom>
            </p:spPr>
            <p:txBody>
              <a:bodyPr wrap="square" lIns="0" rIns="0" bIns="87822" anchor="b" anchorCtr="0">
                <a:spAutoFit/>
              </a:bodyPr>
              <a:lstStyle/>
              <a:p>
                <a:pPr algn="ctr" defTabSz="895816">
                  <a:lnSpc>
                    <a:spcPct val="80000"/>
                  </a:lnSpc>
                  <a:spcBef>
                    <a:spcPts val="575"/>
                  </a:spcBef>
                  <a:spcAft>
                    <a:spcPts val="575"/>
                  </a:spcAft>
                  <a:defRPr/>
                </a:pPr>
                <a:r>
                  <a:rPr lang="en-US" sz="1763" dirty="0">
                    <a:solidFill>
                      <a:schemeClr val="bg1"/>
                    </a:solidFill>
                    <a:hlinkClick r:id="rId4"/>
                  </a:rPr>
                  <a:t>@</a:t>
                </a:r>
                <a:r>
                  <a:rPr lang="en-US" sz="1763" dirty="0" err="1">
                    <a:solidFill>
                      <a:schemeClr val="bg1"/>
                    </a:solidFill>
                    <a:hlinkClick r:id="rId4"/>
                  </a:rPr>
                  <a:t>OfficeDev</a:t>
                </a:r>
                <a:r>
                  <a:rPr lang="en-US" sz="1763" dirty="0">
                    <a:solidFill>
                      <a:schemeClr val="bg1"/>
                    </a:solidFill>
                  </a:rPr>
                  <a:t> </a:t>
                </a:r>
              </a:p>
            </p:txBody>
          </p:sp>
          <p:sp>
            <p:nvSpPr>
              <p:cNvPr id="344" name="Rectangle 104"/>
              <p:cNvSpPr/>
              <p:nvPr/>
            </p:nvSpPr>
            <p:spPr>
              <a:xfrm>
                <a:off x="8247644" y="1490659"/>
                <a:ext cx="3644837" cy="863080"/>
              </a:xfrm>
              <a:prstGeom prst="rect">
                <a:avLst/>
              </a:prstGeom>
            </p:spPr>
            <p:txBody>
              <a:bodyPr wrap="square" lIns="175644" tIns="140515" rIns="175644" bIns="87822">
                <a:spAutoFit/>
              </a:bodyPr>
              <a:lstStyle/>
              <a:p>
                <a:pPr algn="ctr" defTabSz="895816">
                  <a:spcBef>
                    <a:spcPts val="575"/>
                  </a:spcBef>
                  <a:spcAft>
                    <a:spcPts val="575"/>
                  </a:spcAft>
                  <a:defRPr/>
                </a:pPr>
                <a:r>
                  <a:rPr lang="en-US" sz="3918"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7667" y="3094467"/>
            <a:ext cx="1798925" cy="1649909"/>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grpSp>
        </p:grpSp>
      </p:grpSp>
      <p:grpSp>
        <p:nvGrpSpPr>
          <p:cNvPr id="558" name="Group 557"/>
          <p:cNvGrpSpPr/>
          <p:nvPr/>
        </p:nvGrpSpPr>
        <p:grpSpPr>
          <a:xfrm>
            <a:off x="4334998" y="4819956"/>
            <a:ext cx="1741625" cy="1573030"/>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559" y="1189426"/>
            <a:ext cx="2031147" cy="182649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01" name="Rectangle 461"/>
              <p:cNvSpPr>
                <a:spLocks noChangeArrowheads="1"/>
              </p:cNvSpPr>
              <p:nvPr/>
            </p:nvSpPr>
            <p:spPr bwMode="auto">
              <a:xfrm>
                <a:off x="6865938" y="1868488"/>
                <a:ext cx="20908"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S</a:t>
                </a:r>
                <a:endParaRPr lang="en-US" altLang="en-US" sz="1729">
                  <a:solidFill>
                    <a:srgbClr val="404040"/>
                  </a:solidFill>
                </a:endParaRPr>
              </a:p>
            </p:txBody>
          </p:sp>
          <p:sp>
            <p:nvSpPr>
              <p:cNvPr id="502" name="Rectangle 462"/>
              <p:cNvSpPr>
                <a:spLocks noChangeArrowheads="1"/>
              </p:cNvSpPr>
              <p:nvPr/>
            </p:nvSpPr>
            <p:spPr bwMode="auto">
              <a:xfrm>
                <a:off x="6888163"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03" name="Rectangle 463"/>
              <p:cNvSpPr>
                <a:spLocks noChangeArrowheads="1"/>
              </p:cNvSpPr>
              <p:nvPr/>
            </p:nvSpPr>
            <p:spPr bwMode="auto">
              <a:xfrm>
                <a:off x="6902451" y="1868488"/>
                <a:ext cx="18120"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a</a:t>
                </a:r>
                <a:endParaRPr lang="en-US" altLang="en-US" sz="1729">
                  <a:solidFill>
                    <a:srgbClr val="404040"/>
                  </a:solidFill>
                </a:endParaRPr>
              </a:p>
            </p:txBody>
          </p:sp>
          <p:sp>
            <p:nvSpPr>
              <p:cNvPr id="504" name="Rectangle 464"/>
              <p:cNvSpPr>
                <a:spLocks noChangeArrowheads="1"/>
              </p:cNvSpPr>
              <p:nvPr/>
            </p:nvSpPr>
            <p:spPr bwMode="auto">
              <a:xfrm>
                <a:off x="6923088" y="1868488"/>
                <a:ext cx="11151"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r</a:t>
                </a:r>
                <a:endParaRPr lang="en-US" altLang="en-US" sz="1729">
                  <a:solidFill>
                    <a:srgbClr val="404040"/>
                  </a:solidFill>
                </a:endParaRPr>
              </a:p>
            </p:txBody>
          </p:sp>
          <p:sp>
            <p:nvSpPr>
              <p:cNvPr id="505" name="Rectangle 465"/>
              <p:cNvSpPr>
                <a:spLocks noChangeArrowheads="1"/>
              </p:cNvSpPr>
              <p:nvPr/>
            </p:nvSpPr>
            <p:spPr bwMode="auto">
              <a:xfrm>
                <a:off x="6940551"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39" name="Rectangle 499"/>
              <p:cNvSpPr>
                <a:spLocks noChangeArrowheads="1"/>
              </p:cNvSpPr>
              <p:nvPr/>
            </p:nvSpPr>
            <p:spPr bwMode="auto">
              <a:xfrm>
                <a:off x="6865938" y="1868488"/>
                <a:ext cx="20908"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S</a:t>
                </a:r>
                <a:endParaRPr lang="en-US" altLang="en-US" sz="1729">
                  <a:solidFill>
                    <a:srgbClr val="404040"/>
                  </a:solidFill>
                </a:endParaRPr>
              </a:p>
            </p:txBody>
          </p:sp>
          <p:sp>
            <p:nvSpPr>
              <p:cNvPr id="540" name="Rectangle 500"/>
              <p:cNvSpPr>
                <a:spLocks noChangeArrowheads="1"/>
              </p:cNvSpPr>
              <p:nvPr/>
            </p:nvSpPr>
            <p:spPr bwMode="auto">
              <a:xfrm>
                <a:off x="6888163"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41" name="Rectangle 501"/>
              <p:cNvSpPr>
                <a:spLocks noChangeArrowheads="1"/>
              </p:cNvSpPr>
              <p:nvPr/>
            </p:nvSpPr>
            <p:spPr bwMode="auto">
              <a:xfrm>
                <a:off x="6902451" y="1868488"/>
                <a:ext cx="18120"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a</a:t>
                </a:r>
                <a:endParaRPr lang="en-US" altLang="en-US" sz="1729">
                  <a:solidFill>
                    <a:srgbClr val="404040"/>
                  </a:solidFill>
                </a:endParaRPr>
              </a:p>
            </p:txBody>
          </p:sp>
          <p:sp>
            <p:nvSpPr>
              <p:cNvPr id="542" name="Rectangle 502"/>
              <p:cNvSpPr>
                <a:spLocks noChangeArrowheads="1"/>
              </p:cNvSpPr>
              <p:nvPr/>
            </p:nvSpPr>
            <p:spPr bwMode="auto">
              <a:xfrm>
                <a:off x="6923088" y="1868488"/>
                <a:ext cx="11151"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r</a:t>
                </a:r>
                <a:endParaRPr lang="en-US" altLang="en-US" sz="1729">
                  <a:solidFill>
                    <a:srgbClr val="404040"/>
                  </a:solidFill>
                </a:endParaRPr>
              </a:p>
            </p:txBody>
          </p:sp>
          <p:sp>
            <p:nvSpPr>
              <p:cNvPr id="543" name="Rectangle 503"/>
              <p:cNvSpPr>
                <a:spLocks noChangeArrowheads="1"/>
              </p:cNvSpPr>
              <p:nvPr/>
            </p:nvSpPr>
            <p:spPr bwMode="auto">
              <a:xfrm>
                <a:off x="6940551"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grpSp>
      </p:grpSp>
      <p:grpSp>
        <p:nvGrpSpPr>
          <p:cNvPr id="21" name="Group 20"/>
          <p:cNvGrpSpPr/>
          <p:nvPr/>
        </p:nvGrpSpPr>
        <p:grpSpPr>
          <a:xfrm>
            <a:off x="440076" y="3094469"/>
            <a:ext cx="3815657" cy="3289131"/>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endParaRPr>
                </a:p>
              </p:txBody>
            </p:sp>
          </p:grpSp>
        </p:grpSp>
        <p:sp>
          <p:nvSpPr>
            <p:cNvPr id="215"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7822" tIns="43910" rIns="87822" bIns="43910" numCol="1" anchor="ctr" anchorCtr="0" compatLnSpc="1">
              <a:prstTxWarp prst="textNoShape">
                <a:avLst/>
              </a:prstTxWarp>
            </a:bodyPr>
            <a:lstStyle/>
            <a:p>
              <a:pPr algn="ctr" defTabSz="895816">
                <a:defRPr/>
              </a:pPr>
              <a:r>
                <a:rPr lang="en-US" sz="3918" b="1" dirty="0">
                  <a:gradFill>
                    <a:gsLst>
                      <a:gs pos="0">
                        <a:srgbClr val="FFFFFF"/>
                      </a:gs>
                      <a:gs pos="100000">
                        <a:srgbClr val="FFFFFF"/>
                      </a:gs>
                    </a:gsLst>
                    <a:lin ang="5400000" scaled="0"/>
                  </a:gradFill>
                  <a:latin typeface="Segoe UI Light"/>
                </a:rPr>
                <a:t>Podcasts</a:t>
              </a:r>
              <a:r>
                <a:rPr lang="en-US" sz="1729" dirty="0">
                  <a:solidFill>
                    <a:srgbClr val="404040"/>
                  </a:solidFill>
                </a:rPr>
                <a:t/>
              </a:r>
              <a:br>
                <a:rPr lang="en-US" sz="1729" dirty="0">
                  <a:solidFill>
                    <a:srgbClr val="404040"/>
                  </a:solidFill>
                </a:rPr>
              </a:br>
              <a:r>
                <a:rPr lang="en-US" sz="1763" spc="-49" dirty="0">
                  <a:solidFill>
                    <a:srgbClr val="404040"/>
                  </a:solidFill>
                  <a:hlinkClick r:id="rId7"/>
                </a:rPr>
                <a:t>http://</a:t>
              </a:r>
              <a:r>
                <a:rPr lang="en-US" sz="1763" dirty="0">
                  <a:solidFill>
                    <a:srgbClr val="404040"/>
                  </a:solidFill>
                  <a:hlinkClick r:id="rId7"/>
                </a:rPr>
                <a:t>dev.office.com/podcasts</a:t>
              </a:r>
              <a:r>
                <a:rPr lang="en-US" sz="1763" spc="-49" dirty="0">
                  <a:solidFill>
                    <a:srgbClr val="404040"/>
                  </a:solidFill>
                </a:rPr>
                <a:t> </a:t>
              </a:r>
            </a:p>
            <a:p>
              <a:pPr algn="ctr" defTabSz="895816">
                <a:defRPr/>
              </a:pPr>
              <a:endParaRPr lang="en-US" sz="1729" dirty="0">
                <a:solidFill>
                  <a:srgbClr val="404040"/>
                </a:solidFill>
              </a:endParaRPr>
            </a:p>
          </p:txBody>
        </p:sp>
      </p:grpSp>
      <p:grpSp>
        <p:nvGrpSpPr>
          <p:cNvPr id="15" name="Group 14"/>
          <p:cNvGrpSpPr/>
          <p:nvPr/>
        </p:nvGrpSpPr>
        <p:grpSpPr>
          <a:xfrm>
            <a:off x="9930946" y="4819519"/>
            <a:ext cx="1807513" cy="156603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7822" tIns="43910" rIns="87822" bIns="43910" numCol="1" anchor="t" anchorCtr="0" compatLnSpc="1">
              <a:prstTxWarp prst="textNoShape">
                <a:avLst/>
              </a:prstTxWarp>
            </a:bodyPr>
            <a:lstStyle/>
            <a:p>
              <a:pPr defTabSz="895816">
                <a:defRPr/>
              </a:pPr>
              <a:r>
                <a:rPr lang="en-US" sz="1763" b="1" dirty="0" err="1">
                  <a:gradFill>
                    <a:gsLst>
                      <a:gs pos="0">
                        <a:srgbClr val="FFFFFF"/>
                      </a:gs>
                      <a:gs pos="100000">
                        <a:srgbClr val="FFFFFF"/>
                      </a:gs>
                    </a:gsLst>
                    <a:lin ang="5400000" scaled="0"/>
                  </a:gradFill>
                  <a:latin typeface="Segoe UI Light"/>
                </a:rPr>
                <a:t>UserVoice</a:t>
              </a: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r>
                <a:rPr lang="en-US" sz="1175" dirty="0">
                  <a:solidFill>
                    <a:srgbClr val="404040"/>
                  </a:solidFill>
                  <a:hlinkClick r:id="rId8"/>
                </a:rPr>
                <a:t>http://officespdev.uservoice.com/</a:t>
              </a:r>
              <a:r>
                <a:rPr lang="en-US" sz="1175" dirty="0">
                  <a:solidFill>
                    <a:srgbClr val="404040"/>
                  </a:solidFill>
                </a:rPr>
                <a:t> </a:t>
              </a:r>
            </a:p>
            <a:p>
              <a:pPr defTabSz="895816">
                <a:defRPr/>
              </a:pPr>
              <a:endParaRPr lang="en-US" sz="1763"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34" tIns="40318" rIns="80634" bIns="40318" numCol="1" anchor="t" anchorCtr="0" compatLnSpc="1">
              <a:prstTxWarp prst="textNoShape">
                <a:avLst/>
              </a:prstTxWarp>
            </a:bodyPr>
            <a:lstStyle/>
            <a:p>
              <a:pPr defTabSz="913766">
                <a:defRPr/>
              </a:pPr>
              <a:endParaRPr lang="en-US" sz="1567">
                <a:solidFill>
                  <a:srgbClr val="000000"/>
                </a:solidFill>
              </a:endParaRPr>
            </a:p>
          </p:txBody>
        </p:sp>
      </p:grpSp>
      <p:grpSp>
        <p:nvGrpSpPr>
          <p:cNvPr id="18" name="Group 17"/>
          <p:cNvGrpSpPr/>
          <p:nvPr/>
        </p:nvGrpSpPr>
        <p:grpSpPr>
          <a:xfrm>
            <a:off x="2351629" y="3093883"/>
            <a:ext cx="1904104" cy="1648094"/>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7822" tIns="43910" rIns="87822" bIns="43910" numCol="1" anchor="t" anchorCtr="0" compatLnSpc="1">
              <a:prstTxWarp prst="textNoShape">
                <a:avLst/>
              </a:prstTxWarp>
            </a:bodyPr>
            <a:lstStyle/>
            <a:p>
              <a:pPr defTabSz="895816">
                <a:lnSpc>
                  <a:spcPct val="95000"/>
                </a:lnSpc>
                <a:defRPr/>
              </a:pPr>
              <a:r>
                <a:rPr lang="en-US" sz="1729" dirty="0">
                  <a:gradFill>
                    <a:gsLst>
                      <a:gs pos="0">
                        <a:srgbClr val="505050"/>
                      </a:gs>
                      <a:gs pos="100000">
                        <a:srgbClr val="505050"/>
                      </a:gs>
                    </a:gsLst>
                    <a:lin ang="5400000" scaled="0"/>
                  </a:gradFill>
                </a:rPr>
                <a:t>Stack overflow</a:t>
              </a:r>
            </a:p>
            <a:p>
              <a:pPr defTabSz="895816">
                <a:lnSpc>
                  <a:spcPct val="95000"/>
                </a:lnSpc>
                <a:defRPr/>
              </a:pPr>
              <a:endParaRPr lang="en-US" sz="1729" dirty="0">
                <a:gradFill>
                  <a:gsLst>
                    <a:gs pos="0">
                      <a:srgbClr val="505050"/>
                    </a:gs>
                    <a:gs pos="100000">
                      <a:srgbClr val="505050"/>
                    </a:gs>
                  </a:gsLst>
                  <a:lin ang="5400000" scaled="0"/>
                </a:gradFill>
              </a:endParaRPr>
            </a:p>
            <a:p>
              <a:pPr defTabSz="895816">
                <a:lnSpc>
                  <a:spcPct val="95000"/>
                </a:lnSpc>
                <a:defRPr/>
              </a:pPr>
              <a:endParaRPr lang="en-US" sz="1729" dirty="0">
                <a:gradFill>
                  <a:gsLst>
                    <a:gs pos="0">
                      <a:srgbClr val="505050"/>
                    </a:gs>
                    <a:gs pos="100000">
                      <a:srgbClr val="505050"/>
                    </a:gs>
                  </a:gsLst>
                  <a:lin ang="5400000" scaled="0"/>
                </a:gradFill>
              </a:endParaRPr>
            </a:p>
            <a:p>
              <a:pPr defTabSz="895816">
                <a:lnSpc>
                  <a:spcPct val="95000"/>
                </a:lnSpc>
                <a:defRPr/>
              </a:pPr>
              <a:endParaRPr lang="en-US" sz="1729" dirty="0">
                <a:gradFill>
                  <a:gsLst>
                    <a:gs pos="0">
                      <a:srgbClr val="505050"/>
                    </a:gs>
                    <a:gs pos="100000">
                      <a:srgbClr val="505050"/>
                    </a:gs>
                  </a:gsLst>
                  <a:lin ang="5400000" scaled="0"/>
                </a:gradFill>
              </a:endParaRPr>
            </a:p>
            <a:p>
              <a:pPr defTabSz="895816">
                <a:lnSpc>
                  <a:spcPct val="95000"/>
                </a:lnSpc>
                <a:defRPr/>
              </a:pPr>
              <a:endParaRPr lang="en-US" sz="1729" dirty="0">
                <a:gradFill>
                  <a:gsLst>
                    <a:gs pos="0">
                      <a:srgbClr val="505050"/>
                    </a:gs>
                    <a:gs pos="100000">
                      <a:srgbClr val="505050"/>
                    </a:gs>
                  </a:gsLst>
                  <a:lin ang="5400000" scaled="0"/>
                </a:gradFill>
              </a:endParaRPr>
            </a:p>
            <a:p>
              <a:pPr defTabSz="895816">
                <a:lnSpc>
                  <a:spcPct val="95000"/>
                </a:lnSpc>
                <a:defRPr/>
              </a:pPr>
              <a:r>
                <a:rPr lang="en-US" sz="1729" dirty="0">
                  <a:gradFill>
                    <a:gsLst>
                      <a:gs pos="0">
                        <a:srgbClr val="505050"/>
                      </a:gs>
                      <a:gs pos="100000">
                        <a:srgbClr val="505050"/>
                      </a:gs>
                    </a:gsLst>
                    <a:lin ang="5400000" scaled="0"/>
                  </a:gradFill>
                </a:rPr>
                <a:t>[</a:t>
              </a:r>
              <a:r>
                <a:rPr lang="en-US" sz="1729" dirty="0" err="1">
                  <a:gradFill>
                    <a:gsLst>
                      <a:gs pos="0">
                        <a:srgbClr val="505050"/>
                      </a:gs>
                      <a:gs pos="100000">
                        <a:srgbClr val="505050"/>
                      </a:gs>
                    </a:gsLst>
                    <a:lin ang="5400000" scaled="0"/>
                  </a:gradFill>
                </a:rPr>
                <a:t>ms</a:t>
              </a:r>
              <a:r>
                <a:rPr lang="en-US" sz="1729" dirty="0">
                  <a:gradFill>
                    <a:gsLst>
                      <a:gs pos="0">
                        <a:srgbClr val="505050"/>
                      </a:gs>
                      <a:gs pos="100000">
                        <a:srgbClr val="505050"/>
                      </a:gs>
                    </a:gsLst>
                    <a:lin ang="5400000" scaled="0"/>
                  </a:gradFill>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18" rIns="80634" bIns="40318" numCol="1" anchor="t" anchorCtr="0" compatLnSpc="1">
              <a:prstTxWarp prst="textNoShape">
                <a:avLst/>
              </a:prstTxWarp>
            </a:bodyPr>
            <a:lstStyle/>
            <a:p>
              <a:pPr algn="ctr" defTabSz="895812">
                <a:defRPr/>
              </a:pPr>
              <a:endParaRPr lang="en-US" sz="1567">
                <a:gradFill>
                  <a:gsLst>
                    <a:gs pos="0">
                      <a:srgbClr val="FFFFFF"/>
                    </a:gs>
                    <a:gs pos="100000">
                      <a:srgbClr val="FFFFFF"/>
                    </a:gs>
                  </a:gsLst>
                  <a:lin ang="5400000" scaled="0"/>
                </a:gradFill>
              </a:endParaRPr>
            </a:p>
          </p:txBody>
        </p:sp>
      </p:grpSp>
      <p:grpSp>
        <p:nvGrpSpPr>
          <p:cNvPr id="17" name="Group 16"/>
          <p:cNvGrpSpPr/>
          <p:nvPr/>
        </p:nvGrpSpPr>
        <p:grpSpPr>
          <a:xfrm>
            <a:off x="4338487" y="3099088"/>
            <a:ext cx="3628496" cy="1645288"/>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4580" tIns="43910" rIns="87822" bIns="43910" numCol="1" anchor="ctr" anchorCtr="0" compatLnSpc="1">
              <a:prstTxWarp prst="textNoShape">
                <a:avLst/>
              </a:prstTxWarp>
            </a:bodyPr>
            <a:lstStyle/>
            <a:p>
              <a:pPr defTabSz="895816">
                <a:lnSpc>
                  <a:spcPct val="90000"/>
                </a:lnSpc>
                <a:spcBef>
                  <a:spcPts val="575"/>
                </a:spcBef>
                <a:spcAft>
                  <a:spcPts val="575"/>
                </a:spcAft>
                <a:defRPr/>
              </a:pPr>
              <a:r>
                <a:rPr lang="en-US" sz="3918" b="1" dirty="0">
                  <a:gradFill>
                    <a:gsLst>
                      <a:gs pos="0">
                        <a:srgbClr val="FFFFFF"/>
                      </a:gs>
                      <a:gs pos="100000">
                        <a:srgbClr val="FFFFFF"/>
                      </a:gs>
                    </a:gsLst>
                    <a:lin ang="5400000" scaled="0"/>
                  </a:gradFill>
                  <a:latin typeface="Segoe UI Light"/>
                </a:rPr>
                <a:t>Channel 9 </a:t>
              </a:r>
              <a:br>
                <a:rPr lang="en-US" sz="3918" b="1" dirty="0">
                  <a:gradFill>
                    <a:gsLst>
                      <a:gs pos="0">
                        <a:srgbClr val="FFFFFF"/>
                      </a:gs>
                      <a:gs pos="100000">
                        <a:srgbClr val="FFFFFF"/>
                      </a:gs>
                    </a:gsLst>
                    <a:lin ang="5400000" scaled="0"/>
                  </a:gradFill>
                  <a:latin typeface="Segoe UI Light"/>
                </a:rPr>
              </a:br>
              <a:r>
                <a:rPr lang="en-US" sz="3918" b="1" dirty="0">
                  <a:gradFill>
                    <a:gsLst>
                      <a:gs pos="0">
                        <a:srgbClr val="FFFFFF"/>
                      </a:gs>
                      <a:gs pos="100000">
                        <a:srgbClr val="FFFFFF"/>
                      </a:gs>
                    </a:gsLst>
                    <a:lin ang="5400000" scaled="0"/>
                  </a:gradFill>
                  <a:latin typeface="Segoe UI Light"/>
                </a:rPr>
                <a:t>Dev Show</a:t>
              </a:r>
            </a:p>
            <a:p>
              <a:pPr defTabSz="895816">
                <a:lnSpc>
                  <a:spcPct val="90000"/>
                </a:lnSpc>
                <a:spcBef>
                  <a:spcPts val="575"/>
                </a:spcBef>
                <a:spcAft>
                  <a:spcPts val="575"/>
                </a:spcAft>
                <a:defRPr/>
              </a:pPr>
              <a:r>
                <a:rPr lang="en-US" sz="1371" dirty="0">
                  <a:solidFill>
                    <a:srgbClr val="FFFFFF"/>
                  </a:solidFill>
                  <a:hlinkClick r:id="rId9"/>
                </a:rPr>
                <a:t>http://aka.ms/O365DevShow</a:t>
              </a:r>
              <a:r>
                <a:rPr lang="en-US" sz="1371" dirty="0">
                  <a:solidFill>
                    <a:srgbClr val="FFFFFF"/>
                  </a:solidFill>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sp>
        <p:nvSpPr>
          <p:cNvPr id="561" name="Rectangle 560"/>
          <p:cNvSpPr/>
          <p:nvPr/>
        </p:nvSpPr>
        <p:spPr bwMode="auto">
          <a:xfrm>
            <a:off x="-19021" y="-3072"/>
            <a:ext cx="12228468" cy="11957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ea typeface="Segoe UI" pitchFamily="34" charset="0"/>
              <a:cs typeface="Segoe UI" pitchFamily="34" charset="0"/>
            </a:endParaRPr>
          </a:p>
        </p:txBody>
      </p:sp>
      <p:sp>
        <p:nvSpPr>
          <p:cNvPr id="562" name="Rectangle 561"/>
          <p:cNvSpPr/>
          <p:nvPr/>
        </p:nvSpPr>
        <p:spPr bwMode="auto">
          <a:xfrm>
            <a:off x="-19021" y="6385274"/>
            <a:ext cx="12228468" cy="5488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ea typeface="Segoe UI" pitchFamily="34" charset="0"/>
              <a:cs typeface="Segoe UI" pitchFamily="34" charset="0"/>
            </a:endParaRPr>
          </a:p>
        </p:txBody>
      </p:sp>
      <p:sp>
        <p:nvSpPr>
          <p:cNvPr id="564" name="Rectangle 563"/>
          <p:cNvSpPr/>
          <p:nvPr/>
        </p:nvSpPr>
        <p:spPr bwMode="auto">
          <a:xfrm>
            <a:off x="11735267" y="975012"/>
            <a:ext cx="474179" cy="573717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idx="4294967295"/>
          </p:nvPr>
        </p:nvSpPr>
        <p:spPr>
          <a:xfrm>
            <a:off x="536575" y="290513"/>
            <a:ext cx="11652250" cy="900112"/>
          </a:xfrm>
        </p:spPr>
        <p:txBody>
          <a:bodyPr/>
          <a:lstStyle/>
          <a:p>
            <a:r>
              <a:rPr lang="en-US" dirty="0" smtClean="0"/>
              <a:t>Engage</a:t>
            </a:r>
            <a:endParaRPr lang="en-US" dirty="0"/>
          </a:p>
        </p:txBody>
      </p:sp>
      <p:sp>
        <p:nvSpPr>
          <p:cNvPr id="233" name="Rectangle 232"/>
          <p:cNvSpPr/>
          <p:nvPr/>
        </p:nvSpPr>
        <p:spPr bwMode="auto">
          <a:xfrm>
            <a:off x="-19020" y="975012"/>
            <a:ext cx="474179" cy="573717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6150977" y="4819519"/>
            <a:ext cx="3705616" cy="1566035"/>
            <a:chOff x="6275951" y="4916033"/>
            <a:chExt cx="3780906" cy="1597853"/>
          </a:xfrm>
        </p:grpSpPr>
        <p:sp>
          <p:nvSpPr>
            <p:cNvPr id="229"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7822" tIns="43910" rIns="87822" bIns="43910" numCol="1" anchor="t" anchorCtr="0" compatLnSpc="1">
              <a:prstTxWarp prst="textNoShape">
                <a:avLst/>
              </a:prstTxWarp>
            </a:bodyPr>
            <a:lstStyle/>
            <a:p>
              <a:pPr defTabSz="895816">
                <a:defRPr/>
              </a:pPr>
              <a:r>
                <a:rPr lang="en-US" sz="3134" b="1" dirty="0">
                  <a:gradFill>
                    <a:gsLst>
                      <a:gs pos="0">
                        <a:srgbClr val="505050"/>
                      </a:gs>
                      <a:gs pos="100000">
                        <a:srgbClr val="505050"/>
                      </a:gs>
                    </a:gsLst>
                    <a:lin ang="5400000" scaled="0"/>
                  </a:gradFill>
                  <a:latin typeface="Segoe UI Light"/>
                </a:rPr>
                <a:t>Snack Demos</a:t>
              </a:r>
            </a:p>
            <a:p>
              <a:pPr defTabSz="895816">
                <a:defRPr/>
              </a:pPr>
              <a:endParaRPr lang="en-US" sz="3134" b="1" dirty="0">
                <a:gradFill>
                  <a:gsLst>
                    <a:gs pos="0">
                      <a:srgbClr val="505050"/>
                    </a:gs>
                    <a:gs pos="100000">
                      <a:srgbClr val="505050"/>
                    </a:gs>
                  </a:gsLst>
                  <a:lin ang="5400000" scaled="0"/>
                </a:gradFill>
                <a:latin typeface="Segoe UI Light"/>
              </a:endParaRPr>
            </a:p>
            <a:p>
              <a:pPr defTabSz="895816">
                <a:defRPr/>
              </a:pPr>
              <a:endParaRPr lang="en-US" sz="1567" u="sng" dirty="0">
                <a:gradFill>
                  <a:gsLst>
                    <a:gs pos="0">
                      <a:srgbClr val="505050"/>
                    </a:gs>
                    <a:gs pos="100000">
                      <a:srgbClr val="505050"/>
                    </a:gs>
                  </a:gsLst>
                  <a:lin ang="5400000" scaled="0"/>
                </a:gradFill>
              </a:endParaRPr>
            </a:p>
            <a:p>
              <a:pPr defTabSz="895816">
                <a:defRPr/>
              </a:pPr>
              <a:r>
                <a:rPr lang="en-US" sz="1567" u="sng" dirty="0">
                  <a:gradFill>
                    <a:gsLst>
                      <a:gs pos="0">
                        <a:srgbClr val="505050"/>
                      </a:gs>
                      <a:gs pos="100000">
                        <a:srgbClr val="505050"/>
                      </a:gs>
                    </a:gsLst>
                    <a:lin ang="5400000" scaled="0"/>
                  </a:gradFill>
                </a:rPr>
                <a:t>http://aka.ms/o365DevSnackDemos </a:t>
              </a:r>
            </a:p>
          </p:txBody>
        </p:sp>
        <p:pic>
          <p:nvPicPr>
            <p:cNvPr id="4" name="Picture 3"/>
            <p:cNvPicPr>
              <a:picLocks noChangeAspect="1"/>
            </p:cNvPicPr>
            <p:nvPr/>
          </p:nvPicPr>
          <p:blipFill rotWithShape="1">
            <a:blip r:embed="rId11">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Tree>
    <p:extLst>
      <p:ext uri="{BB962C8B-B14F-4D97-AF65-F5344CB8AC3E}">
        <p14:creationId xmlns:p14="http://schemas.microsoft.com/office/powerpoint/2010/main" val="20815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750" fill="hold"/>
                                        <p:tgtEl>
                                          <p:spTgt spid="5"/>
                                        </p:tgtEl>
                                        <p:attrNameLst>
                                          <p:attrName>ppt_x</p:attrName>
                                        </p:attrNameLst>
                                      </p:cBhvr>
                                      <p:tavLst>
                                        <p:tav tm="0">
                                          <p:val>
                                            <p:strVal val="#ppt_x"/>
                                          </p:val>
                                        </p:tav>
                                        <p:tav tm="100000">
                                          <p:val>
                                            <p:strVal val="#ppt_x"/>
                                          </p:val>
                                        </p:tav>
                                      </p:tavLst>
                                    </p:anim>
                                    <p:anim calcmode="lin" valueType="num">
                                      <p:cBhvr additive="base">
                                        <p:cTn id="32" dur="75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297647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83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Agenda</a:t>
            </a:r>
            <a:endParaRPr lang="en-US" dirty="0"/>
          </a:p>
        </p:txBody>
      </p:sp>
      <p:sp>
        <p:nvSpPr>
          <p:cNvPr id="2" name="Text Placeholder 1"/>
          <p:cNvSpPr>
            <a:spLocks noGrp="1"/>
          </p:cNvSpPr>
          <p:nvPr>
            <p:ph type="body" sz="quarter" idx="10"/>
          </p:nvPr>
        </p:nvSpPr>
        <p:spPr>
          <a:xfrm>
            <a:off x="889349" y="1283770"/>
            <a:ext cx="7873651" cy="3908762"/>
          </a:xfrm>
        </p:spPr>
        <p:txBody>
          <a:bodyPr/>
          <a:lstStyle/>
          <a:p>
            <a:pPr>
              <a:spcBef>
                <a:spcPts val="2399"/>
              </a:spcBef>
            </a:pPr>
            <a:r>
              <a:rPr lang="en-US" sz="3600" dirty="0" smtClean="0">
                <a:gradFill>
                  <a:gsLst>
                    <a:gs pos="100000">
                      <a:schemeClr val="tx1"/>
                    </a:gs>
                    <a:gs pos="0">
                      <a:schemeClr val="tx1"/>
                    </a:gs>
                  </a:gsLst>
                  <a:lin ang="5400000" scaled="0"/>
                </a:gradFill>
              </a:rPr>
              <a:t>Intro</a:t>
            </a:r>
          </a:p>
          <a:p>
            <a:pPr>
              <a:spcBef>
                <a:spcPts val="2399"/>
              </a:spcBef>
            </a:pPr>
            <a:r>
              <a:rPr lang="en-US" sz="3600" dirty="0" smtClean="0">
                <a:gradFill>
                  <a:gsLst>
                    <a:gs pos="100000">
                      <a:schemeClr val="tx1"/>
                    </a:gs>
                    <a:gs pos="0">
                      <a:schemeClr val="tx1"/>
                    </a:gs>
                  </a:gsLst>
                  <a:lin ang="5400000" scaled="0"/>
                </a:gradFill>
              </a:rPr>
              <a:t>Extend with add-ins</a:t>
            </a:r>
          </a:p>
          <a:p>
            <a:pPr>
              <a:spcBef>
                <a:spcPts val="2399"/>
              </a:spcBef>
            </a:pPr>
            <a:r>
              <a:rPr lang="en-US" sz="3600" dirty="0" smtClean="0">
                <a:gradFill>
                  <a:gsLst>
                    <a:gs pos="100000">
                      <a:schemeClr val="tx1"/>
                    </a:gs>
                    <a:gs pos="0">
                      <a:schemeClr val="tx1"/>
                    </a:gs>
                  </a:gsLst>
                  <a:lin ang="5400000" scaled="0"/>
                </a:gradFill>
              </a:rPr>
              <a:t>Connect with </a:t>
            </a:r>
            <a:r>
              <a:rPr lang="en-US" sz="3600" dirty="0" smtClean="0">
                <a:gradFill>
                  <a:gsLst>
                    <a:gs pos="100000">
                      <a:schemeClr val="tx1"/>
                    </a:gs>
                    <a:gs pos="0">
                      <a:schemeClr val="tx1"/>
                    </a:gs>
                  </a:gsLst>
                  <a:lin ang="5400000" scaled="0"/>
                </a:gradFill>
              </a:rPr>
              <a:t>Microsoft Graph APIs</a:t>
            </a:r>
            <a:endParaRPr lang="en-US" sz="3600" dirty="0" smtClean="0">
              <a:gradFill>
                <a:gsLst>
                  <a:gs pos="100000">
                    <a:schemeClr val="tx1"/>
                  </a:gs>
                  <a:gs pos="0">
                    <a:schemeClr val="tx1"/>
                  </a:gs>
                </a:gsLst>
                <a:lin ang="5400000" scaled="0"/>
              </a:gradFill>
            </a:endParaRPr>
          </a:p>
          <a:p>
            <a:pPr>
              <a:spcBef>
                <a:spcPts val="2399"/>
              </a:spcBef>
            </a:pPr>
            <a:r>
              <a:rPr lang="en-US" sz="3600" dirty="0" smtClean="0">
                <a:gradFill>
                  <a:gsLst>
                    <a:gs pos="100000">
                      <a:schemeClr val="tx1"/>
                    </a:gs>
                    <a:gs pos="0">
                      <a:schemeClr val="tx1"/>
                    </a:gs>
                  </a:gsLst>
                  <a:lin ang="5400000" scaled="0"/>
                </a:gradFill>
              </a:rPr>
              <a:t>Distribution</a:t>
            </a:r>
            <a:endParaRPr lang="en-US" sz="3600" dirty="0" smtClean="0">
              <a:gradFill>
                <a:gsLst>
                  <a:gs pos="100000">
                    <a:schemeClr val="tx1"/>
                  </a:gs>
                  <a:gs pos="0">
                    <a:schemeClr val="tx1"/>
                  </a:gs>
                </a:gsLst>
                <a:lin ang="5400000" scaled="0"/>
              </a:gradFill>
            </a:endParaRPr>
          </a:p>
          <a:p>
            <a:pPr>
              <a:spcBef>
                <a:spcPts val="2399"/>
              </a:spcBef>
            </a:pPr>
            <a:r>
              <a:rPr lang="en-US" sz="3600" dirty="0" smtClean="0">
                <a:gradFill>
                  <a:gsLst>
                    <a:gs pos="100000">
                      <a:schemeClr val="tx1"/>
                    </a:gs>
                    <a:gs pos="0">
                      <a:schemeClr val="tx1"/>
                    </a:gs>
                  </a:gsLst>
                  <a:lin ang="5400000" scaled="0"/>
                </a:gradFill>
              </a:rPr>
              <a:t>Resources</a:t>
            </a:r>
            <a:endParaRPr lang="en-US" sz="3600" dirty="0">
              <a:gradFill>
                <a:gsLst>
                  <a:gs pos="100000">
                    <a:schemeClr val="tx1"/>
                  </a:gs>
                  <a:gs pos="0">
                    <a:schemeClr val="tx1"/>
                  </a:gs>
                </a:gsLst>
                <a:lin ang="5400000" scaled="0"/>
              </a:gradFill>
            </a:endParaRPr>
          </a:p>
        </p:txBody>
      </p:sp>
      <p:grpSp>
        <p:nvGrpSpPr>
          <p:cNvPr id="6" name="Group 5"/>
          <p:cNvGrpSpPr/>
          <p:nvPr/>
        </p:nvGrpSpPr>
        <p:grpSpPr>
          <a:xfrm>
            <a:off x="434497" y="1408084"/>
            <a:ext cx="364194" cy="36419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ight Arrow 7"/>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9" name="Group 8"/>
          <p:cNvGrpSpPr/>
          <p:nvPr/>
        </p:nvGrpSpPr>
        <p:grpSpPr>
          <a:xfrm>
            <a:off x="434497" y="2212362"/>
            <a:ext cx="364194" cy="364194"/>
            <a:chOff x="457580" y="2341896"/>
            <a:chExt cx="364194" cy="364194"/>
          </a:xfrm>
        </p:grpSpPr>
        <p:sp>
          <p:nvSpPr>
            <p:cNvPr id="10" name="Oval 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ight Arrow 10"/>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2" name="Group 11"/>
          <p:cNvGrpSpPr/>
          <p:nvPr/>
        </p:nvGrpSpPr>
        <p:grpSpPr>
          <a:xfrm>
            <a:off x="434497" y="3016640"/>
            <a:ext cx="364194" cy="364194"/>
            <a:chOff x="457580" y="2341896"/>
            <a:chExt cx="364194" cy="364194"/>
          </a:xfrm>
        </p:grpSpPr>
        <p:sp>
          <p:nvSpPr>
            <p:cNvPr id="13" name="Oval 12"/>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ight Arrow 13"/>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5" name="Group 14"/>
          <p:cNvGrpSpPr/>
          <p:nvPr/>
        </p:nvGrpSpPr>
        <p:grpSpPr>
          <a:xfrm>
            <a:off x="434497" y="3820918"/>
            <a:ext cx="364194" cy="364194"/>
            <a:chOff x="457580" y="2341896"/>
            <a:chExt cx="364194" cy="364194"/>
          </a:xfrm>
        </p:grpSpPr>
        <p:sp>
          <p:nvSpPr>
            <p:cNvPr id="16" name="Oval 15"/>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Right Arrow 16"/>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8" name="Group 17"/>
          <p:cNvGrpSpPr/>
          <p:nvPr/>
        </p:nvGrpSpPr>
        <p:grpSpPr>
          <a:xfrm>
            <a:off x="434497" y="4625196"/>
            <a:ext cx="364194" cy="364194"/>
            <a:chOff x="457580" y="2341896"/>
            <a:chExt cx="364194" cy="364194"/>
          </a:xfrm>
        </p:grpSpPr>
        <p:sp>
          <p:nvSpPr>
            <p:cNvPr id="19" name="Oval 18"/>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Right Arrow 19"/>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04762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00" y="1530351"/>
            <a:ext cx="6432550" cy="3321050"/>
          </a:xfrm>
        </p:spPr>
        <p:txBody>
          <a:bodyPr/>
          <a:lstStyle/>
          <a:p>
            <a:pPr marL="177800" indent="-177800">
              <a:spcBef>
                <a:spcPts val="1000"/>
              </a:spcBef>
            </a:pPr>
            <a:r>
              <a:rPr lang="en-US" dirty="0"/>
              <a:t>"The most strategic developer surface area for us is Office </a:t>
            </a:r>
            <a:r>
              <a:rPr lang="en-US" dirty="0" smtClean="0"/>
              <a:t>365.“ </a:t>
            </a:r>
            <a:br>
              <a:rPr lang="en-US" dirty="0" smtClean="0"/>
            </a:br>
            <a:r>
              <a:rPr lang="en-US" dirty="0"/>
              <a:t/>
            </a:r>
            <a:br>
              <a:rPr lang="en-US" dirty="0"/>
            </a:br>
            <a:r>
              <a:rPr lang="en-US" sz="3136" dirty="0" smtClean="0"/>
              <a:t>—Satya Nadella</a:t>
            </a:r>
            <a:endParaRPr lang="en-US" dirty="0"/>
          </a:p>
        </p:txBody>
      </p:sp>
      <p:pic>
        <p:nvPicPr>
          <p:cNvPr id="1028" name="Picture 4" descr="http://www.microsoft.com/global/en-us/news/PublishingImages/exec/Nadella2_pri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1456" y="589825"/>
            <a:ext cx="4178188" cy="62672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280894" y="167118"/>
            <a:ext cx="698381"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Intro </a:t>
            </a:r>
            <a:endParaRPr lang="en-US" sz="1400" dirty="0" smtClean="0">
              <a:gradFill>
                <a:gsLst>
                  <a:gs pos="8367">
                    <a:schemeClr val="tx1"/>
                  </a:gs>
                  <a:gs pos="31000">
                    <a:schemeClr val="tx1"/>
                  </a:gs>
                </a:gsLst>
                <a:lin ang="5400000" scaled="0"/>
              </a:gradFill>
            </a:endParaRPr>
          </a:p>
        </p:txBody>
      </p:sp>
    </p:spTree>
    <p:extLst>
      <p:ext uri="{BB962C8B-B14F-4D97-AF65-F5344CB8AC3E}">
        <p14:creationId xmlns:p14="http://schemas.microsoft.com/office/powerpoint/2010/main" val="2366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42" presetClass="path" presetSubtype="0" decel="100000" fill="hold" grpId="1" nodeType="withEffect">
                                  <p:stCondLst>
                                    <p:cond delay="0"/>
                                  </p:stCondLst>
                                  <p:childTnLst>
                                    <p:animMotion origin="layout" path="M 3.84996E-6 2.22222E-6 L -0.04377 -0.00023 " pathEditMode="relative" rAng="0" ptsTypes="AA">
                                      <p:cBhvr>
                                        <p:cTn id="9" dur="1000" spd="-100000" fill="hold"/>
                                        <p:tgtEl>
                                          <p:spTgt spid="2"/>
                                        </p:tgtEl>
                                        <p:attrNameLst>
                                          <p:attrName>ppt_x</p:attrName>
                                          <p:attrName>ppt_y</p:attrName>
                                        </p:attrNameLst>
                                      </p:cBhvr>
                                      <p:rCtr x="-218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21" name="Freeform 29"/>
          <p:cNvSpPr>
            <a:spLocks/>
          </p:cNvSpPr>
          <p:nvPr/>
        </p:nvSpPr>
        <p:spPr bwMode="auto">
          <a:xfrm>
            <a:off x="1272804" y="1350334"/>
            <a:ext cx="911189" cy="370318"/>
          </a:xfrm>
          <a:custGeom>
            <a:avLst/>
            <a:gdLst>
              <a:gd name="T0" fmla="*/ 349 w 391"/>
              <a:gd name="T1" fmla="*/ 75 h 159"/>
              <a:gd name="T2" fmla="*/ 342 w 391"/>
              <a:gd name="T3" fmla="*/ 75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2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5"/>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7" y="100"/>
                  <a:pt x="59" y="107"/>
                </a:cubicBezTo>
                <a:cubicBezTo>
                  <a:pt x="53" y="99"/>
                  <a:pt x="43" y="94"/>
                  <a:pt x="32" y="94"/>
                </a:cubicBezTo>
                <a:cubicBezTo>
                  <a:pt x="15" y="94"/>
                  <a:pt x="0" y="108"/>
                  <a:pt x="0" y="126"/>
                </a:cubicBezTo>
                <a:cubicBezTo>
                  <a:pt x="0" y="144"/>
                  <a:pt x="15" y="159"/>
                  <a:pt x="32" y="159"/>
                </a:cubicBezTo>
                <a:cubicBezTo>
                  <a:pt x="42" y="159"/>
                  <a:pt x="42" y="159"/>
                  <a:pt x="42"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7"/>
                  <a:pt x="391" y="139"/>
                  <a:pt x="391" y="117"/>
                </a:cubicBezTo>
                <a:cubicBezTo>
                  <a:pt x="391" y="94"/>
                  <a:pt x="372" y="75"/>
                  <a:pt x="349"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pic>
        <p:nvPicPr>
          <p:cNvPr id="949" name="Picture 948"/>
          <p:cNvPicPr>
            <a:picLocks noChangeAspect="1"/>
          </p:cNvPicPr>
          <p:nvPr/>
        </p:nvPicPr>
        <p:blipFill>
          <a:blip r:embed="rId3"/>
          <a:stretch>
            <a:fillRect/>
          </a:stretch>
        </p:blipFill>
        <p:spPr>
          <a:xfrm>
            <a:off x="9092310" y="2973336"/>
            <a:ext cx="562244" cy="1995419"/>
          </a:xfrm>
          <a:prstGeom prst="rect">
            <a:avLst/>
          </a:prstGeom>
        </p:spPr>
      </p:pic>
      <p:pic>
        <p:nvPicPr>
          <p:cNvPr id="950" name="Picture 949"/>
          <p:cNvPicPr>
            <a:picLocks noChangeAspect="1"/>
          </p:cNvPicPr>
          <p:nvPr/>
        </p:nvPicPr>
        <p:blipFill>
          <a:blip r:embed="rId4"/>
          <a:stretch>
            <a:fillRect/>
          </a:stretch>
        </p:blipFill>
        <p:spPr>
          <a:xfrm>
            <a:off x="9763744" y="3745046"/>
            <a:ext cx="407903" cy="1223710"/>
          </a:xfrm>
          <a:prstGeom prst="rect">
            <a:avLst/>
          </a:prstGeom>
        </p:spPr>
      </p:pic>
      <p:pic>
        <p:nvPicPr>
          <p:cNvPr id="905" name="Picture 904"/>
          <p:cNvPicPr>
            <a:picLocks noChangeAspect="1"/>
          </p:cNvPicPr>
          <p:nvPr/>
        </p:nvPicPr>
        <p:blipFill>
          <a:blip r:embed="rId5"/>
          <a:stretch>
            <a:fillRect/>
          </a:stretch>
        </p:blipFill>
        <p:spPr>
          <a:xfrm>
            <a:off x="1115313" y="3384546"/>
            <a:ext cx="891755" cy="1594348"/>
          </a:xfrm>
          <a:prstGeom prst="rect">
            <a:avLst/>
          </a:prstGeom>
        </p:spPr>
      </p:pic>
      <p:sp>
        <p:nvSpPr>
          <p:cNvPr id="1020" name="Freeform 28"/>
          <p:cNvSpPr>
            <a:spLocks/>
          </p:cNvSpPr>
          <p:nvPr/>
        </p:nvSpPr>
        <p:spPr bwMode="auto">
          <a:xfrm>
            <a:off x="10627298" y="2415835"/>
            <a:ext cx="1367736" cy="554449"/>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2" name="Freeform 30"/>
          <p:cNvSpPr>
            <a:spLocks/>
          </p:cNvSpPr>
          <p:nvPr/>
        </p:nvSpPr>
        <p:spPr bwMode="auto">
          <a:xfrm>
            <a:off x="6261166" y="2968472"/>
            <a:ext cx="584729" cy="32930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3" name="Rectangle 31"/>
          <p:cNvSpPr>
            <a:spLocks noChangeArrowheads="1"/>
          </p:cNvSpPr>
          <p:nvPr/>
        </p:nvSpPr>
        <p:spPr bwMode="auto">
          <a:xfrm>
            <a:off x="4480595" y="3386437"/>
            <a:ext cx="777880" cy="155259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 name="Rectangle 32"/>
          <p:cNvSpPr>
            <a:spLocks noChangeArrowheads="1"/>
          </p:cNvSpPr>
          <p:nvPr/>
        </p:nvSpPr>
        <p:spPr bwMode="auto">
          <a:xfrm>
            <a:off x="5091710" y="349620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 name="Rectangle 33"/>
          <p:cNvSpPr>
            <a:spLocks noChangeArrowheads="1"/>
          </p:cNvSpPr>
          <p:nvPr/>
        </p:nvSpPr>
        <p:spPr bwMode="auto">
          <a:xfrm>
            <a:off x="4921779" y="349620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 name="Rectangle 34"/>
          <p:cNvSpPr>
            <a:spLocks noChangeArrowheads="1"/>
          </p:cNvSpPr>
          <p:nvPr/>
        </p:nvSpPr>
        <p:spPr bwMode="auto">
          <a:xfrm>
            <a:off x="4752906" y="349620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 name="Rectangle 35"/>
          <p:cNvSpPr>
            <a:spLocks noChangeArrowheads="1"/>
          </p:cNvSpPr>
          <p:nvPr/>
        </p:nvSpPr>
        <p:spPr bwMode="auto">
          <a:xfrm>
            <a:off x="4585084" y="349620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7" name="Rectangle 36"/>
          <p:cNvSpPr>
            <a:spLocks noChangeArrowheads="1"/>
          </p:cNvSpPr>
          <p:nvPr/>
        </p:nvSpPr>
        <p:spPr bwMode="auto">
          <a:xfrm>
            <a:off x="5091710" y="366613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8" name="Rectangle 37"/>
          <p:cNvSpPr>
            <a:spLocks noChangeArrowheads="1"/>
          </p:cNvSpPr>
          <p:nvPr/>
        </p:nvSpPr>
        <p:spPr bwMode="auto">
          <a:xfrm>
            <a:off x="4921779" y="366613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 name="Rectangle 38"/>
          <p:cNvSpPr>
            <a:spLocks noChangeArrowheads="1"/>
          </p:cNvSpPr>
          <p:nvPr/>
        </p:nvSpPr>
        <p:spPr bwMode="auto">
          <a:xfrm>
            <a:off x="4752906" y="366613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 name="Rectangle 39"/>
          <p:cNvSpPr>
            <a:spLocks noChangeArrowheads="1"/>
          </p:cNvSpPr>
          <p:nvPr/>
        </p:nvSpPr>
        <p:spPr bwMode="auto">
          <a:xfrm>
            <a:off x="4585084" y="366613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 name="Rectangle 40"/>
          <p:cNvSpPr>
            <a:spLocks noChangeArrowheads="1"/>
          </p:cNvSpPr>
          <p:nvPr/>
        </p:nvSpPr>
        <p:spPr bwMode="auto">
          <a:xfrm>
            <a:off x="5091710" y="383606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 name="Rectangle 41"/>
          <p:cNvSpPr>
            <a:spLocks noChangeArrowheads="1"/>
          </p:cNvSpPr>
          <p:nvPr/>
        </p:nvSpPr>
        <p:spPr bwMode="auto">
          <a:xfrm>
            <a:off x="4921779" y="383606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 name="Rectangle 42"/>
          <p:cNvSpPr>
            <a:spLocks noChangeArrowheads="1"/>
          </p:cNvSpPr>
          <p:nvPr/>
        </p:nvSpPr>
        <p:spPr bwMode="auto">
          <a:xfrm>
            <a:off x="4752906" y="383606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 name="Rectangle 43"/>
          <p:cNvSpPr>
            <a:spLocks noChangeArrowheads="1"/>
          </p:cNvSpPr>
          <p:nvPr/>
        </p:nvSpPr>
        <p:spPr bwMode="auto">
          <a:xfrm>
            <a:off x="4585084" y="383606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 name="Rectangle 44"/>
          <p:cNvSpPr>
            <a:spLocks noChangeArrowheads="1"/>
          </p:cNvSpPr>
          <p:nvPr/>
        </p:nvSpPr>
        <p:spPr bwMode="auto">
          <a:xfrm>
            <a:off x="5091710" y="400599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 name="Rectangle 45"/>
          <p:cNvSpPr>
            <a:spLocks noChangeArrowheads="1"/>
          </p:cNvSpPr>
          <p:nvPr/>
        </p:nvSpPr>
        <p:spPr bwMode="auto">
          <a:xfrm>
            <a:off x="4921779" y="400599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 name="Rectangle 46"/>
          <p:cNvSpPr>
            <a:spLocks noChangeArrowheads="1"/>
          </p:cNvSpPr>
          <p:nvPr/>
        </p:nvSpPr>
        <p:spPr bwMode="auto">
          <a:xfrm>
            <a:off x="4752906" y="400599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 name="Rectangle 47"/>
          <p:cNvSpPr>
            <a:spLocks noChangeArrowheads="1"/>
          </p:cNvSpPr>
          <p:nvPr/>
        </p:nvSpPr>
        <p:spPr bwMode="auto">
          <a:xfrm>
            <a:off x="4585084" y="400599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9" name="Rectangle 48"/>
          <p:cNvSpPr>
            <a:spLocks noChangeArrowheads="1"/>
          </p:cNvSpPr>
          <p:nvPr/>
        </p:nvSpPr>
        <p:spPr bwMode="auto">
          <a:xfrm>
            <a:off x="5091710" y="4175926"/>
            <a:ext cx="62273"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0" name="Rectangle 49"/>
          <p:cNvSpPr>
            <a:spLocks noChangeArrowheads="1"/>
          </p:cNvSpPr>
          <p:nvPr/>
        </p:nvSpPr>
        <p:spPr bwMode="auto">
          <a:xfrm>
            <a:off x="4921779" y="4175926"/>
            <a:ext cx="63328"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1" name="Rectangle 50"/>
          <p:cNvSpPr>
            <a:spLocks noChangeArrowheads="1"/>
          </p:cNvSpPr>
          <p:nvPr/>
        </p:nvSpPr>
        <p:spPr bwMode="auto">
          <a:xfrm>
            <a:off x="4752906" y="4175926"/>
            <a:ext cx="64383"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2" name="Rectangle 51"/>
          <p:cNvSpPr>
            <a:spLocks noChangeArrowheads="1"/>
          </p:cNvSpPr>
          <p:nvPr/>
        </p:nvSpPr>
        <p:spPr bwMode="auto">
          <a:xfrm>
            <a:off x="4585084" y="4175926"/>
            <a:ext cx="63328"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3" name="Rectangle 52"/>
          <p:cNvSpPr>
            <a:spLocks noChangeArrowheads="1"/>
          </p:cNvSpPr>
          <p:nvPr/>
        </p:nvSpPr>
        <p:spPr bwMode="auto">
          <a:xfrm>
            <a:off x="5091710" y="4343746"/>
            <a:ext cx="6227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4" name="Rectangle 53"/>
          <p:cNvSpPr>
            <a:spLocks noChangeArrowheads="1"/>
          </p:cNvSpPr>
          <p:nvPr/>
        </p:nvSpPr>
        <p:spPr bwMode="auto">
          <a:xfrm>
            <a:off x="4921779" y="434374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5" name="Rectangle 54"/>
          <p:cNvSpPr>
            <a:spLocks noChangeArrowheads="1"/>
          </p:cNvSpPr>
          <p:nvPr/>
        </p:nvSpPr>
        <p:spPr bwMode="auto">
          <a:xfrm>
            <a:off x="4752906" y="4343746"/>
            <a:ext cx="6438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6" name="Rectangle 55"/>
          <p:cNvSpPr>
            <a:spLocks noChangeArrowheads="1"/>
          </p:cNvSpPr>
          <p:nvPr/>
        </p:nvSpPr>
        <p:spPr bwMode="auto">
          <a:xfrm>
            <a:off x="4585084" y="434374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7" name="Rectangle 56"/>
          <p:cNvSpPr>
            <a:spLocks noChangeArrowheads="1"/>
          </p:cNvSpPr>
          <p:nvPr/>
        </p:nvSpPr>
        <p:spPr bwMode="auto">
          <a:xfrm>
            <a:off x="5091710" y="4513676"/>
            <a:ext cx="6227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8" name="Rectangle 57"/>
          <p:cNvSpPr>
            <a:spLocks noChangeArrowheads="1"/>
          </p:cNvSpPr>
          <p:nvPr/>
        </p:nvSpPr>
        <p:spPr bwMode="auto">
          <a:xfrm>
            <a:off x="4921779" y="451367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9" name="Rectangle 58"/>
          <p:cNvSpPr>
            <a:spLocks noChangeArrowheads="1"/>
          </p:cNvSpPr>
          <p:nvPr/>
        </p:nvSpPr>
        <p:spPr bwMode="auto">
          <a:xfrm>
            <a:off x="4752906" y="4513676"/>
            <a:ext cx="6438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0" name="Rectangle 59"/>
          <p:cNvSpPr>
            <a:spLocks noChangeArrowheads="1"/>
          </p:cNvSpPr>
          <p:nvPr/>
        </p:nvSpPr>
        <p:spPr bwMode="auto">
          <a:xfrm>
            <a:off x="4585084" y="451367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1" name="Rectangle 60"/>
          <p:cNvSpPr>
            <a:spLocks noChangeArrowheads="1"/>
          </p:cNvSpPr>
          <p:nvPr/>
        </p:nvSpPr>
        <p:spPr bwMode="auto">
          <a:xfrm>
            <a:off x="5091710" y="4683606"/>
            <a:ext cx="6227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2" name="Rectangle 61"/>
          <p:cNvSpPr>
            <a:spLocks noChangeArrowheads="1"/>
          </p:cNvSpPr>
          <p:nvPr/>
        </p:nvSpPr>
        <p:spPr bwMode="auto">
          <a:xfrm>
            <a:off x="4921779" y="468360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3" name="Rectangle 62"/>
          <p:cNvSpPr>
            <a:spLocks noChangeArrowheads="1"/>
          </p:cNvSpPr>
          <p:nvPr/>
        </p:nvSpPr>
        <p:spPr bwMode="auto">
          <a:xfrm>
            <a:off x="4752906" y="4683606"/>
            <a:ext cx="6438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4" name="Rectangle 63"/>
          <p:cNvSpPr>
            <a:spLocks noChangeArrowheads="1"/>
          </p:cNvSpPr>
          <p:nvPr/>
        </p:nvSpPr>
        <p:spPr bwMode="auto">
          <a:xfrm>
            <a:off x="4585084" y="468360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6" name="Rectangle 65"/>
          <p:cNvSpPr>
            <a:spLocks noChangeArrowheads="1"/>
          </p:cNvSpPr>
          <p:nvPr/>
        </p:nvSpPr>
        <p:spPr bwMode="auto">
          <a:xfrm>
            <a:off x="4159731" y="3724186"/>
            <a:ext cx="451741" cy="121484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7" name="Rectangle 66"/>
          <p:cNvSpPr>
            <a:spLocks noChangeArrowheads="1"/>
          </p:cNvSpPr>
          <p:nvPr/>
        </p:nvSpPr>
        <p:spPr bwMode="auto">
          <a:xfrm>
            <a:off x="3074712" y="3729464"/>
            <a:ext cx="762047" cy="609004"/>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8" name="Freeform 67"/>
          <p:cNvSpPr>
            <a:spLocks/>
          </p:cNvSpPr>
          <p:nvPr/>
        </p:nvSpPr>
        <p:spPr bwMode="auto">
          <a:xfrm>
            <a:off x="3512731" y="2615946"/>
            <a:ext cx="647001" cy="2323084"/>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9" name="Freeform 68"/>
          <p:cNvSpPr>
            <a:spLocks/>
          </p:cNvSpPr>
          <p:nvPr/>
        </p:nvSpPr>
        <p:spPr bwMode="auto">
          <a:xfrm>
            <a:off x="3074711" y="3736854"/>
            <a:ext cx="438018" cy="1202177"/>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0" name="Rectangle 69"/>
          <p:cNvSpPr>
            <a:spLocks noChangeArrowheads="1"/>
          </p:cNvSpPr>
          <p:nvPr/>
        </p:nvSpPr>
        <p:spPr bwMode="auto">
          <a:xfrm>
            <a:off x="3594001" y="2743660"/>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1" name="Rectangle 70"/>
          <p:cNvSpPr>
            <a:spLocks noChangeArrowheads="1"/>
          </p:cNvSpPr>
          <p:nvPr/>
        </p:nvSpPr>
        <p:spPr bwMode="auto">
          <a:xfrm>
            <a:off x="3734377" y="2743660"/>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2" name="Rectangle 71"/>
          <p:cNvSpPr>
            <a:spLocks noChangeArrowheads="1"/>
          </p:cNvSpPr>
          <p:nvPr/>
        </p:nvSpPr>
        <p:spPr bwMode="auto">
          <a:xfrm>
            <a:off x="3872644" y="2743660"/>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3" name="Rectangle 72"/>
          <p:cNvSpPr>
            <a:spLocks noChangeArrowheads="1"/>
          </p:cNvSpPr>
          <p:nvPr/>
        </p:nvSpPr>
        <p:spPr bwMode="auto">
          <a:xfrm>
            <a:off x="4014077" y="2743660"/>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4" name="Rectangle 73"/>
          <p:cNvSpPr>
            <a:spLocks noChangeArrowheads="1"/>
          </p:cNvSpPr>
          <p:nvPr/>
        </p:nvSpPr>
        <p:spPr bwMode="auto">
          <a:xfrm>
            <a:off x="3594001" y="292731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5" name="Rectangle 74"/>
          <p:cNvSpPr>
            <a:spLocks noChangeArrowheads="1"/>
          </p:cNvSpPr>
          <p:nvPr/>
        </p:nvSpPr>
        <p:spPr bwMode="auto">
          <a:xfrm>
            <a:off x="3734377" y="2927311"/>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6" name="Rectangle 75"/>
          <p:cNvSpPr>
            <a:spLocks noChangeArrowheads="1"/>
          </p:cNvSpPr>
          <p:nvPr/>
        </p:nvSpPr>
        <p:spPr bwMode="auto">
          <a:xfrm>
            <a:off x="3872644" y="2927311"/>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7" name="Rectangle 76"/>
          <p:cNvSpPr>
            <a:spLocks noChangeArrowheads="1"/>
          </p:cNvSpPr>
          <p:nvPr/>
        </p:nvSpPr>
        <p:spPr bwMode="auto">
          <a:xfrm>
            <a:off x="4014077" y="292731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8" name="Rectangle 77"/>
          <p:cNvSpPr>
            <a:spLocks noChangeArrowheads="1"/>
          </p:cNvSpPr>
          <p:nvPr/>
        </p:nvSpPr>
        <p:spPr bwMode="auto">
          <a:xfrm>
            <a:off x="3594001" y="3109907"/>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9" name="Rectangle 78"/>
          <p:cNvSpPr>
            <a:spLocks noChangeArrowheads="1"/>
          </p:cNvSpPr>
          <p:nvPr/>
        </p:nvSpPr>
        <p:spPr bwMode="auto">
          <a:xfrm>
            <a:off x="3734377" y="3109907"/>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0" name="Rectangle 79"/>
          <p:cNvSpPr>
            <a:spLocks noChangeArrowheads="1"/>
          </p:cNvSpPr>
          <p:nvPr/>
        </p:nvSpPr>
        <p:spPr bwMode="auto">
          <a:xfrm>
            <a:off x="3872644" y="3109907"/>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1" name="Rectangle 80"/>
          <p:cNvSpPr>
            <a:spLocks noChangeArrowheads="1"/>
          </p:cNvSpPr>
          <p:nvPr/>
        </p:nvSpPr>
        <p:spPr bwMode="auto">
          <a:xfrm>
            <a:off x="4014077" y="3109907"/>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2" name="Rectangle 81"/>
          <p:cNvSpPr>
            <a:spLocks noChangeArrowheads="1"/>
          </p:cNvSpPr>
          <p:nvPr/>
        </p:nvSpPr>
        <p:spPr bwMode="auto">
          <a:xfrm>
            <a:off x="3594001" y="3292503"/>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3" name="Rectangle 82"/>
          <p:cNvSpPr>
            <a:spLocks noChangeArrowheads="1"/>
          </p:cNvSpPr>
          <p:nvPr/>
        </p:nvSpPr>
        <p:spPr bwMode="auto">
          <a:xfrm>
            <a:off x="3734377" y="3292503"/>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4" name="Rectangle 83"/>
          <p:cNvSpPr>
            <a:spLocks noChangeArrowheads="1"/>
          </p:cNvSpPr>
          <p:nvPr/>
        </p:nvSpPr>
        <p:spPr bwMode="auto">
          <a:xfrm>
            <a:off x="3872644" y="3292503"/>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5" name="Rectangle 84"/>
          <p:cNvSpPr>
            <a:spLocks noChangeArrowheads="1"/>
          </p:cNvSpPr>
          <p:nvPr/>
        </p:nvSpPr>
        <p:spPr bwMode="auto">
          <a:xfrm>
            <a:off x="4014077" y="3292503"/>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6" name="Rectangle 85"/>
          <p:cNvSpPr>
            <a:spLocks noChangeArrowheads="1"/>
          </p:cNvSpPr>
          <p:nvPr/>
        </p:nvSpPr>
        <p:spPr bwMode="auto">
          <a:xfrm>
            <a:off x="3594001" y="3476155"/>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7" name="Rectangle 86"/>
          <p:cNvSpPr>
            <a:spLocks noChangeArrowheads="1"/>
          </p:cNvSpPr>
          <p:nvPr/>
        </p:nvSpPr>
        <p:spPr bwMode="auto">
          <a:xfrm>
            <a:off x="3734377" y="3476155"/>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8" name="Rectangle 87"/>
          <p:cNvSpPr>
            <a:spLocks noChangeArrowheads="1"/>
          </p:cNvSpPr>
          <p:nvPr/>
        </p:nvSpPr>
        <p:spPr bwMode="auto">
          <a:xfrm>
            <a:off x="3872644" y="3476155"/>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9" name="Rectangle 88"/>
          <p:cNvSpPr>
            <a:spLocks noChangeArrowheads="1"/>
          </p:cNvSpPr>
          <p:nvPr/>
        </p:nvSpPr>
        <p:spPr bwMode="auto">
          <a:xfrm>
            <a:off x="4014077" y="3476155"/>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0" name="Rectangle 89"/>
          <p:cNvSpPr>
            <a:spLocks noChangeArrowheads="1"/>
          </p:cNvSpPr>
          <p:nvPr/>
        </p:nvSpPr>
        <p:spPr bwMode="auto">
          <a:xfrm>
            <a:off x="3594001" y="3656637"/>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1" name="Rectangle 90"/>
          <p:cNvSpPr>
            <a:spLocks noChangeArrowheads="1"/>
          </p:cNvSpPr>
          <p:nvPr/>
        </p:nvSpPr>
        <p:spPr bwMode="auto">
          <a:xfrm>
            <a:off x="3734377" y="3656637"/>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2" name="Rectangle 91"/>
          <p:cNvSpPr>
            <a:spLocks noChangeArrowheads="1"/>
          </p:cNvSpPr>
          <p:nvPr/>
        </p:nvSpPr>
        <p:spPr bwMode="auto">
          <a:xfrm>
            <a:off x="3872644" y="3656637"/>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3" name="Rectangle 92"/>
          <p:cNvSpPr>
            <a:spLocks noChangeArrowheads="1"/>
          </p:cNvSpPr>
          <p:nvPr/>
        </p:nvSpPr>
        <p:spPr bwMode="auto">
          <a:xfrm>
            <a:off x="4014077" y="3656637"/>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6" name="Rectangle 93"/>
          <p:cNvSpPr>
            <a:spLocks noChangeArrowheads="1"/>
          </p:cNvSpPr>
          <p:nvPr/>
        </p:nvSpPr>
        <p:spPr bwMode="auto">
          <a:xfrm>
            <a:off x="3594001" y="3839232"/>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7" name="Rectangle 94"/>
          <p:cNvSpPr>
            <a:spLocks noChangeArrowheads="1"/>
          </p:cNvSpPr>
          <p:nvPr/>
        </p:nvSpPr>
        <p:spPr bwMode="auto">
          <a:xfrm>
            <a:off x="3734377" y="3839232"/>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8" name="Rectangle 95"/>
          <p:cNvSpPr>
            <a:spLocks noChangeArrowheads="1"/>
          </p:cNvSpPr>
          <p:nvPr/>
        </p:nvSpPr>
        <p:spPr bwMode="auto">
          <a:xfrm>
            <a:off x="3872644" y="3839232"/>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7" name="Rectangle 96"/>
          <p:cNvSpPr>
            <a:spLocks noChangeArrowheads="1"/>
          </p:cNvSpPr>
          <p:nvPr/>
        </p:nvSpPr>
        <p:spPr bwMode="auto">
          <a:xfrm>
            <a:off x="4014077" y="3839232"/>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8" name="Rectangle 97"/>
          <p:cNvSpPr>
            <a:spLocks noChangeArrowheads="1"/>
          </p:cNvSpPr>
          <p:nvPr/>
        </p:nvSpPr>
        <p:spPr bwMode="auto">
          <a:xfrm>
            <a:off x="3594001" y="4194924"/>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9" name="Rectangle 98"/>
          <p:cNvSpPr>
            <a:spLocks noChangeArrowheads="1"/>
          </p:cNvSpPr>
          <p:nvPr/>
        </p:nvSpPr>
        <p:spPr bwMode="auto">
          <a:xfrm>
            <a:off x="3734377" y="4194924"/>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0" name="Rectangle 99"/>
          <p:cNvSpPr>
            <a:spLocks noChangeArrowheads="1"/>
          </p:cNvSpPr>
          <p:nvPr/>
        </p:nvSpPr>
        <p:spPr bwMode="auto">
          <a:xfrm>
            <a:off x="3872644" y="4194924"/>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1" name="Rectangle 100"/>
          <p:cNvSpPr>
            <a:spLocks noChangeArrowheads="1"/>
          </p:cNvSpPr>
          <p:nvPr/>
        </p:nvSpPr>
        <p:spPr bwMode="auto">
          <a:xfrm>
            <a:off x="4014077" y="4194924"/>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2" name="Rectangle 101"/>
          <p:cNvSpPr>
            <a:spLocks noChangeArrowheads="1"/>
          </p:cNvSpPr>
          <p:nvPr/>
        </p:nvSpPr>
        <p:spPr bwMode="auto">
          <a:xfrm>
            <a:off x="3594001" y="4009163"/>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3" name="Rectangle 102"/>
          <p:cNvSpPr>
            <a:spLocks noChangeArrowheads="1"/>
          </p:cNvSpPr>
          <p:nvPr/>
        </p:nvSpPr>
        <p:spPr bwMode="auto">
          <a:xfrm>
            <a:off x="3734377" y="4009163"/>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4" name="Rectangle 103"/>
          <p:cNvSpPr>
            <a:spLocks noChangeArrowheads="1"/>
          </p:cNvSpPr>
          <p:nvPr/>
        </p:nvSpPr>
        <p:spPr bwMode="auto">
          <a:xfrm>
            <a:off x="3872644" y="4009163"/>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5" name="Rectangle 104"/>
          <p:cNvSpPr>
            <a:spLocks noChangeArrowheads="1"/>
          </p:cNvSpPr>
          <p:nvPr/>
        </p:nvSpPr>
        <p:spPr bwMode="auto">
          <a:xfrm>
            <a:off x="4014077" y="4009163"/>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6" name="Rectangle 105"/>
          <p:cNvSpPr>
            <a:spLocks noChangeArrowheads="1"/>
          </p:cNvSpPr>
          <p:nvPr/>
        </p:nvSpPr>
        <p:spPr bwMode="auto">
          <a:xfrm>
            <a:off x="3594001" y="438280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7" name="Rectangle 106"/>
          <p:cNvSpPr>
            <a:spLocks noChangeArrowheads="1"/>
          </p:cNvSpPr>
          <p:nvPr/>
        </p:nvSpPr>
        <p:spPr bwMode="auto">
          <a:xfrm>
            <a:off x="3734377" y="4382801"/>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5" name="Rectangle 107"/>
          <p:cNvSpPr>
            <a:spLocks noChangeArrowheads="1"/>
          </p:cNvSpPr>
          <p:nvPr/>
        </p:nvSpPr>
        <p:spPr bwMode="auto">
          <a:xfrm>
            <a:off x="3872644" y="4382801"/>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6" name="Rectangle 108"/>
          <p:cNvSpPr>
            <a:spLocks noChangeArrowheads="1"/>
          </p:cNvSpPr>
          <p:nvPr/>
        </p:nvSpPr>
        <p:spPr bwMode="auto">
          <a:xfrm>
            <a:off x="4014077" y="438280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7" name="Rectangle 109"/>
          <p:cNvSpPr>
            <a:spLocks noChangeArrowheads="1"/>
          </p:cNvSpPr>
          <p:nvPr/>
        </p:nvSpPr>
        <p:spPr bwMode="auto">
          <a:xfrm>
            <a:off x="3594001" y="4568562"/>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8" name="Rectangle 110"/>
          <p:cNvSpPr>
            <a:spLocks noChangeArrowheads="1"/>
          </p:cNvSpPr>
          <p:nvPr/>
        </p:nvSpPr>
        <p:spPr bwMode="auto">
          <a:xfrm>
            <a:off x="3734377" y="4568562"/>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9" name="Rectangle 111"/>
          <p:cNvSpPr>
            <a:spLocks noChangeArrowheads="1"/>
          </p:cNvSpPr>
          <p:nvPr/>
        </p:nvSpPr>
        <p:spPr bwMode="auto">
          <a:xfrm>
            <a:off x="3872644" y="4568562"/>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0" name="Rectangle 112"/>
          <p:cNvSpPr>
            <a:spLocks noChangeArrowheads="1"/>
          </p:cNvSpPr>
          <p:nvPr/>
        </p:nvSpPr>
        <p:spPr bwMode="auto">
          <a:xfrm>
            <a:off x="4014077" y="4568562"/>
            <a:ext cx="62273" cy="120322"/>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1" name="Rectangle 113"/>
          <p:cNvSpPr>
            <a:spLocks noChangeArrowheads="1"/>
          </p:cNvSpPr>
          <p:nvPr/>
        </p:nvSpPr>
        <p:spPr bwMode="auto">
          <a:xfrm>
            <a:off x="3594001" y="4754324"/>
            <a:ext cx="62273"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2" name="Rectangle 114"/>
          <p:cNvSpPr>
            <a:spLocks noChangeArrowheads="1"/>
          </p:cNvSpPr>
          <p:nvPr/>
        </p:nvSpPr>
        <p:spPr bwMode="auto">
          <a:xfrm>
            <a:off x="3734377" y="4754324"/>
            <a:ext cx="63328"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3" name="Rectangle 115"/>
          <p:cNvSpPr>
            <a:spLocks noChangeArrowheads="1"/>
          </p:cNvSpPr>
          <p:nvPr/>
        </p:nvSpPr>
        <p:spPr bwMode="auto">
          <a:xfrm>
            <a:off x="3872644" y="4754324"/>
            <a:ext cx="65438"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4" name="Rectangle 116"/>
          <p:cNvSpPr>
            <a:spLocks noChangeArrowheads="1"/>
          </p:cNvSpPr>
          <p:nvPr/>
        </p:nvSpPr>
        <p:spPr bwMode="auto">
          <a:xfrm>
            <a:off x="4014077" y="4754324"/>
            <a:ext cx="62273"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5" name="Rectangle 117"/>
          <p:cNvSpPr>
            <a:spLocks noChangeArrowheads="1"/>
          </p:cNvSpPr>
          <p:nvPr/>
        </p:nvSpPr>
        <p:spPr bwMode="auto">
          <a:xfrm>
            <a:off x="3119042" y="3839232"/>
            <a:ext cx="6438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6" name="Rectangle 118"/>
          <p:cNvSpPr>
            <a:spLocks noChangeArrowheads="1"/>
          </p:cNvSpPr>
          <p:nvPr/>
        </p:nvSpPr>
        <p:spPr bwMode="auto">
          <a:xfrm>
            <a:off x="3259418" y="3839232"/>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7" name="Rectangle 119"/>
          <p:cNvSpPr>
            <a:spLocks noChangeArrowheads="1"/>
          </p:cNvSpPr>
          <p:nvPr/>
        </p:nvSpPr>
        <p:spPr bwMode="auto">
          <a:xfrm>
            <a:off x="3397684" y="3839232"/>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9" name="Rectangle 120"/>
          <p:cNvSpPr>
            <a:spLocks noChangeArrowheads="1"/>
          </p:cNvSpPr>
          <p:nvPr/>
        </p:nvSpPr>
        <p:spPr bwMode="auto">
          <a:xfrm>
            <a:off x="3119042" y="4021830"/>
            <a:ext cx="64383" cy="12349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1" name="Rectangle 121"/>
          <p:cNvSpPr>
            <a:spLocks noChangeArrowheads="1"/>
          </p:cNvSpPr>
          <p:nvPr/>
        </p:nvSpPr>
        <p:spPr bwMode="auto">
          <a:xfrm>
            <a:off x="3259418" y="4021830"/>
            <a:ext cx="62273" cy="12349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2" name="Rectangle 122"/>
          <p:cNvSpPr>
            <a:spLocks noChangeArrowheads="1"/>
          </p:cNvSpPr>
          <p:nvPr/>
        </p:nvSpPr>
        <p:spPr bwMode="auto">
          <a:xfrm>
            <a:off x="3397684" y="4021830"/>
            <a:ext cx="65438" cy="12349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3" name="Rectangle 123"/>
          <p:cNvSpPr>
            <a:spLocks noChangeArrowheads="1"/>
          </p:cNvSpPr>
          <p:nvPr/>
        </p:nvSpPr>
        <p:spPr bwMode="auto">
          <a:xfrm>
            <a:off x="3119042" y="4191760"/>
            <a:ext cx="64383" cy="12349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4" name="Rectangle 124"/>
          <p:cNvSpPr>
            <a:spLocks noChangeArrowheads="1"/>
          </p:cNvSpPr>
          <p:nvPr/>
        </p:nvSpPr>
        <p:spPr bwMode="auto">
          <a:xfrm>
            <a:off x="3259418" y="4191760"/>
            <a:ext cx="62273" cy="12349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5" name="Rectangle 125"/>
          <p:cNvSpPr>
            <a:spLocks noChangeArrowheads="1"/>
          </p:cNvSpPr>
          <p:nvPr/>
        </p:nvSpPr>
        <p:spPr bwMode="auto">
          <a:xfrm>
            <a:off x="3397684" y="4191760"/>
            <a:ext cx="65438" cy="12349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6" name="Rectangle 126"/>
          <p:cNvSpPr>
            <a:spLocks noChangeArrowheads="1"/>
          </p:cNvSpPr>
          <p:nvPr/>
        </p:nvSpPr>
        <p:spPr bwMode="auto">
          <a:xfrm>
            <a:off x="3119042" y="4361691"/>
            <a:ext cx="6438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7" name="Rectangle 127"/>
          <p:cNvSpPr>
            <a:spLocks noChangeArrowheads="1"/>
          </p:cNvSpPr>
          <p:nvPr/>
        </p:nvSpPr>
        <p:spPr bwMode="auto">
          <a:xfrm>
            <a:off x="3259418" y="4361691"/>
            <a:ext cx="6227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8" name="Rectangle 128"/>
          <p:cNvSpPr>
            <a:spLocks noChangeArrowheads="1"/>
          </p:cNvSpPr>
          <p:nvPr/>
        </p:nvSpPr>
        <p:spPr bwMode="auto">
          <a:xfrm>
            <a:off x="3397684" y="4361691"/>
            <a:ext cx="65438"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9" name="Rectangle 129"/>
          <p:cNvSpPr>
            <a:spLocks noChangeArrowheads="1"/>
          </p:cNvSpPr>
          <p:nvPr/>
        </p:nvSpPr>
        <p:spPr bwMode="auto">
          <a:xfrm>
            <a:off x="3119042" y="4531622"/>
            <a:ext cx="6438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50" name="Rectangle 130"/>
          <p:cNvSpPr>
            <a:spLocks noChangeArrowheads="1"/>
          </p:cNvSpPr>
          <p:nvPr/>
        </p:nvSpPr>
        <p:spPr bwMode="auto">
          <a:xfrm>
            <a:off x="3259418" y="4531622"/>
            <a:ext cx="6227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51" name="Rectangle 131"/>
          <p:cNvSpPr>
            <a:spLocks noChangeArrowheads="1"/>
          </p:cNvSpPr>
          <p:nvPr/>
        </p:nvSpPr>
        <p:spPr bwMode="auto">
          <a:xfrm>
            <a:off x="3397684" y="4531622"/>
            <a:ext cx="65438"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52" name="Rectangle 132"/>
          <p:cNvSpPr>
            <a:spLocks noChangeArrowheads="1"/>
          </p:cNvSpPr>
          <p:nvPr/>
        </p:nvSpPr>
        <p:spPr bwMode="auto">
          <a:xfrm>
            <a:off x="3119042" y="4701551"/>
            <a:ext cx="6438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2" name="Rectangle 133"/>
          <p:cNvSpPr>
            <a:spLocks noChangeArrowheads="1"/>
          </p:cNvSpPr>
          <p:nvPr/>
        </p:nvSpPr>
        <p:spPr bwMode="auto">
          <a:xfrm>
            <a:off x="3259418" y="4701551"/>
            <a:ext cx="6227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3" name="Rectangle 134"/>
          <p:cNvSpPr>
            <a:spLocks noChangeArrowheads="1"/>
          </p:cNvSpPr>
          <p:nvPr/>
        </p:nvSpPr>
        <p:spPr bwMode="auto">
          <a:xfrm>
            <a:off x="3397684" y="4701551"/>
            <a:ext cx="65438"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4" name="Rectangle 135"/>
          <p:cNvSpPr>
            <a:spLocks noChangeArrowheads="1"/>
          </p:cNvSpPr>
          <p:nvPr/>
        </p:nvSpPr>
        <p:spPr bwMode="auto">
          <a:xfrm>
            <a:off x="3872643" y="2495625"/>
            <a:ext cx="203706"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5" name="Rectangle 136"/>
          <p:cNvSpPr>
            <a:spLocks noChangeArrowheads="1"/>
          </p:cNvSpPr>
          <p:nvPr/>
        </p:nvSpPr>
        <p:spPr bwMode="auto">
          <a:xfrm>
            <a:off x="3656274" y="2419628"/>
            <a:ext cx="42219" cy="1963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1061" name="Group 1060"/>
          <p:cNvGrpSpPr/>
          <p:nvPr/>
        </p:nvGrpSpPr>
        <p:grpSpPr>
          <a:xfrm>
            <a:off x="392768" y="2970583"/>
            <a:ext cx="628003" cy="1996944"/>
            <a:chOff x="1689485" y="-2496074"/>
            <a:chExt cx="640854" cy="2037807"/>
          </a:xfrm>
        </p:grpSpPr>
        <p:sp>
          <p:nvSpPr>
            <p:cNvPr id="331" name="Rectangle 138"/>
            <p:cNvSpPr>
              <a:spLocks noChangeArrowheads="1"/>
            </p:cNvSpPr>
            <p:nvPr/>
          </p:nvSpPr>
          <p:spPr bwMode="auto">
            <a:xfrm>
              <a:off x="1689485" y="-1636576"/>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9"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70"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0"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2"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3"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6"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7"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0"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2"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3"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6"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23"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42"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66"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67"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2"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3"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3"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4"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5"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6"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7"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8"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9"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0"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1"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2"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3"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4"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5"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6"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7"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8"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9"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0"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1"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2"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3"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4"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5"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1062" name="Group 1061"/>
          <p:cNvGrpSpPr/>
          <p:nvPr/>
        </p:nvGrpSpPr>
        <p:grpSpPr>
          <a:xfrm>
            <a:off x="1811924" y="3137134"/>
            <a:ext cx="477071" cy="1829125"/>
            <a:chOff x="2603243" y="-2324821"/>
            <a:chExt cx="486833" cy="1866554"/>
          </a:xfrm>
        </p:grpSpPr>
        <p:sp>
          <p:nvSpPr>
            <p:cNvPr id="330"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6"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7"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8"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9"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0"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
        <p:nvSpPr>
          <p:cNvPr id="861" name="Rectangle 187"/>
          <p:cNvSpPr>
            <a:spLocks noChangeArrowheads="1"/>
          </p:cNvSpPr>
          <p:nvPr/>
        </p:nvSpPr>
        <p:spPr bwMode="auto">
          <a:xfrm>
            <a:off x="4159731" y="3784348"/>
            <a:ext cx="451741" cy="9710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2" name="Rectangle 188"/>
          <p:cNvSpPr>
            <a:spLocks noChangeArrowheads="1"/>
          </p:cNvSpPr>
          <p:nvPr/>
        </p:nvSpPr>
        <p:spPr bwMode="auto">
          <a:xfrm>
            <a:off x="4159731" y="3954279"/>
            <a:ext cx="451741" cy="960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3" name="Rectangle 189"/>
          <p:cNvSpPr>
            <a:spLocks noChangeArrowheads="1"/>
          </p:cNvSpPr>
          <p:nvPr/>
        </p:nvSpPr>
        <p:spPr bwMode="auto">
          <a:xfrm>
            <a:off x="4159731" y="4124210"/>
            <a:ext cx="451741" cy="960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4" name="Rectangle 190"/>
          <p:cNvSpPr>
            <a:spLocks noChangeArrowheads="1"/>
          </p:cNvSpPr>
          <p:nvPr/>
        </p:nvSpPr>
        <p:spPr bwMode="auto">
          <a:xfrm>
            <a:off x="4159731" y="4294139"/>
            <a:ext cx="451741" cy="93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5" name="Rectangle 191"/>
          <p:cNvSpPr>
            <a:spLocks noChangeArrowheads="1"/>
          </p:cNvSpPr>
          <p:nvPr/>
        </p:nvSpPr>
        <p:spPr bwMode="auto">
          <a:xfrm>
            <a:off x="4159731" y="4464071"/>
            <a:ext cx="451741" cy="93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6" name="Rectangle 192"/>
          <p:cNvSpPr>
            <a:spLocks noChangeArrowheads="1"/>
          </p:cNvSpPr>
          <p:nvPr/>
        </p:nvSpPr>
        <p:spPr bwMode="auto">
          <a:xfrm>
            <a:off x="4159731" y="4634000"/>
            <a:ext cx="451741" cy="93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7" name="Rectangle 193"/>
          <p:cNvSpPr>
            <a:spLocks noChangeArrowheads="1"/>
          </p:cNvSpPr>
          <p:nvPr/>
        </p:nvSpPr>
        <p:spPr bwMode="auto">
          <a:xfrm>
            <a:off x="4159731" y="4800762"/>
            <a:ext cx="451741" cy="9710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1063" name="Group 1062"/>
          <p:cNvGrpSpPr/>
          <p:nvPr/>
        </p:nvGrpSpPr>
        <p:grpSpPr>
          <a:xfrm>
            <a:off x="10002099" y="1890839"/>
            <a:ext cx="744104" cy="3085132"/>
            <a:chOff x="9240116" y="-3616221"/>
            <a:chExt cx="759331" cy="3148261"/>
          </a:xfrm>
        </p:grpSpPr>
        <p:sp>
          <p:nvSpPr>
            <p:cNvPr id="1028"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9"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0"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1"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1064" name="Group 1063"/>
          <p:cNvGrpSpPr/>
          <p:nvPr/>
        </p:nvGrpSpPr>
        <p:grpSpPr>
          <a:xfrm>
            <a:off x="8445284" y="2126368"/>
            <a:ext cx="747271" cy="2812822"/>
            <a:chOff x="8238446" y="-3338339"/>
            <a:chExt cx="762562" cy="2870379"/>
          </a:xfrm>
        </p:grpSpPr>
        <p:sp>
          <p:nvSpPr>
            <p:cNvPr id="1032"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3"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4"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5"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6"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7"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8"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9"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0"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
        <p:nvSpPr>
          <p:cNvPr id="1041" name="Rectangle 207"/>
          <p:cNvSpPr>
            <a:spLocks noChangeArrowheads="1"/>
          </p:cNvSpPr>
          <p:nvPr/>
        </p:nvSpPr>
        <p:spPr bwMode="auto">
          <a:xfrm>
            <a:off x="6234782" y="4202313"/>
            <a:ext cx="910868" cy="727218"/>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2" name="Freeform 208"/>
          <p:cNvSpPr>
            <a:spLocks/>
          </p:cNvSpPr>
          <p:nvPr/>
        </p:nvSpPr>
        <p:spPr bwMode="auto">
          <a:xfrm>
            <a:off x="6759348" y="2874537"/>
            <a:ext cx="772601" cy="2054994"/>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3" name="Freeform 209"/>
          <p:cNvSpPr>
            <a:spLocks/>
          </p:cNvSpPr>
          <p:nvPr/>
        </p:nvSpPr>
        <p:spPr bwMode="auto">
          <a:xfrm>
            <a:off x="6234781" y="4212869"/>
            <a:ext cx="524567" cy="716663"/>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4" name="Rectangle 210"/>
          <p:cNvSpPr>
            <a:spLocks noChangeArrowheads="1"/>
          </p:cNvSpPr>
          <p:nvPr/>
        </p:nvSpPr>
        <p:spPr bwMode="auto">
          <a:xfrm>
            <a:off x="6856450" y="3026523"/>
            <a:ext cx="74938" cy="1456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5" name="Rectangle 211"/>
          <p:cNvSpPr>
            <a:spLocks noChangeArrowheads="1"/>
          </p:cNvSpPr>
          <p:nvPr/>
        </p:nvSpPr>
        <p:spPr bwMode="auto">
          <a:xfrm>
            <a:off x="7023215" y="3026523"/>
            <a:ext cx="75994" cy="14565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6" name="Rectangle 212"/>
          <p:cNvSpPr>
            <a:spLocks noChangeArrowheads="1"/>
          </p:cNvSpPr>
          <p:nvPr/>
        </p:nvSpPr>
        <p:spPr bwMode="auto">
          <a:xfrm>
            <a:off x="7189978" y="3026523"/>
            <a:ext cx="75994" cy="14565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7" name="Rectangle 213"/>
          <p:cNvSpPr>
            <a:spLocks noChangeArrowheads="1"/>
          </p:cNvSpPr>
          <p:nvPr/>
        </p:nvSpPr>
        <p:spPr bwMode="auto">
          <a:xfrm>
            <a:off x="7357798" y="3026523"/>
            <a:ext cx="74938" cy="1456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8" name="Rectangle 214"/>
          <p:cNvSpPr>
            <a:spLocks noChangeArrowheads="1"/>
          </p:cNvSpPr>
          <p:nvPr/>
        </p:nvSpPr>
        <p:spPr bwMode="auto">
          <a:xfrm>
            <a:off x="6856450" y="3246062"/>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9" name="Rectangle 215"/>
          <p:cNvSpPr>
            <a:spLocks noChangeArrowheads="1"/>
          </p:cNvSpPr>
          <p:nvPr/>
        </p:nvSpPr>
        <p:spPr bwMode="auto">
          <a:xfrm>
            <a:off x="7023215" y="3246062"/>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0" name="Rectangle 216"/>
          <p:cNvSpPr>
            <a:spLocks noChangeArrowheads="1"/>
          </p:cNvSpPr>
          <p:nvPr/>
        </p:nvSpPr>
        <p:spPr bwMode="auto">
          <a:xfrm>
            <a:off x="7189978" y="3246062"/>
            <a:ext cx="75994"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1" name="Rectangle 217"/>
          <p:cNvSpPr>
            <a:spLocks noChangeArrowheads="1"/>
          </p:cNvSpPr>
          <p:nvPr/>
        </p:nvSpPr>
        <p:spPr bwMode="auto">
          <a:xfrm>
            <a:off x="7357798" y="3246062"/>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2" name="Rectangle 218"/>
          <p:cNvSpPr>
            <a:spLocks noChangeArrowheads="1"/>
          </p:cNvSpPr>
          <p:nvPr/>
        </p:nvSpPr>
        <p:spPr bwMode="auto">
          <a:xfrm>
            <a:off x="6856450" y="3462431"/>
            <a:ext cx="74938"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3" name="Rectangle 219"/>
          <p:cNvSpPr>
            <a:spLocks noChangeArrowheads="1"/>
          </p:cNvSpPr>
          <p:nvPr/>
        </p:nvSpPr>
        <p:spPr bwMode="auto">
          <a:xfrm>
            <a:off x="7023215" y="3462431"/>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4" name="Rectangle 220"/>
          <p:cNvSpPr>
            <a:spLocks noChangeArrowheads="1"/>
          </p:cNvSpPr>
          <p:nvPr/>
        </p:nvSpPr>
        <p:spPr bwMode="auto">
          <a:xfrm>
            <a:off x="7189978" y="3462431"/>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5" name="Rectangle 221"/>
          <p:cNvSpPr>
            <a:spLocks noChangeArrowheads="1"/>
          </p:cNvSpPr>
          <p:nvPr/>
        </p:nvSpPr>
        <p:spPr bwMode="auto">
          <a:xfrm>
            <a:off x="7357798" y="3462431"/>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6" name="Rectangle 222"/>
          <p:cNvSpPr>
            <a:spLocks noChangeArrowheads="1"/>
          </p:cNvSpPr>
          <p:nvPr/>
        </p:nvSpPr>
        <p:spPr bwMode="auto">
          <a:xfrm>
            <a:off x="6856450" y="3681969"/>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7" name="Rectangle 223"/>
          <p:cNvSpPr>
            <a:spLocks noChangeArrowheads="1"/>
          </p:cNvSpPr>
          <p:nvPr/>
        </p:nvSpPr>
        <p:spPr bwMode="auto">
          <a:xfrm>
            <a:off x="7023215" y="3681969"/>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8" name="Rectangle 224"/>
          <p:cNvSpPr>
            <a:spLocks noChangeArrowheads="1"/>
          </p:cNvSpPr>
          <p:nvPr/>
        </p:nvSpPr>
        <p:spPr bwMode="auto">
          <a:xfrm>
            <a:off x="7189978" y="3681969"/>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9" name="Rectangle 225"/>
          <p:cNvSpPr>
            <a:spLocks noChangeArrowheads="1"/>
          </p:cNvSpPr>
          <p:nvPr/>
        </p:nvSpPr>
        <p:spPr bwMode="auto">
          <a:xfrm>
            <a:off x="7357798" y="3681969"/>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0" name="Rectangle 226"/>
          <p:cNvSpPr>
            <a:spLocks noChangeArrowheads="1"/>
          </p:cNvSpPr>
          <p:nvPr/>
        </p:nvSpPr>
        <p:spPr bwMode="auto">
          <a:xfrm>
            <a:off x="6856450" y="3899395"/>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 name="Rectangle 228"/>
          <p:cNvSpPr>
            <a:spLocks noChangeArrowheads="1"/>
          </p:cNvSpPr>
          <p:nvPr/>
        </p:nvSpPr>
        <p:spPr bwMode="auto">
          <a:xfrm>
            <a:off x="7023215" y="3899395"/>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 name="Rectangle 229"/>
          <p:cNvSpPr>
            <a:spLocks noChangeArrowheads="1"/>
          </p:cNvSpPr>
          <p:nvPr/>
        </p:nvSpPr>
        <p:spPr bwMode="auto">
          <a:xfrm>
            <a:off x="7189978" y="3899395"/>
            <a:ext cx="75994"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2" name="Rectangle 230"/>
          <p:cNvSpPr>
            <a:spLocks noChangeArrowheads="1"/>
          </p:cNvSpPr>
          <p:nvPr/>
        </p:nvSpPr>
        <p:spPr bwMode="auto">
          <a:xfrm>
            <a:off x="7357798" y="3899395"/>
            <a:ext cx="74938"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3" name="Rectangle 231"/>
          <p:cNvSpPr>
            <a:spLocks noChangeArrowheads="1"/>
          </p:cNvSpPr>
          <p:nvPr/>
        </p:nvSpPr>
        <p:spPr bwMode="auto">
          <a:xfrm>
            <a:off x="6856451" y="4115765"/>
            <a:ext cx="74938" cy="14671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4" name="Rectangle 232"/>
          <p:cNvSpPr>
            <a:spLocks noChangeArrowheads="1"/>
          </p:cNvSpPr>
          <p:nvPr/>
        </p:nvSpPr>
        <p:spPr bwMode="auto">
          <a:xfrm>
            <a:off x="7023215" y="4115765"/>
            <a:ext cx="75994" cy="14671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5" name="Rectangle 233"/>
          <p:cNvSpPr>
            <a:spLocks noChangeArrowheads="1"/>
          </p:cNvSpPr>
          <p:nvPr/>
        </p:nvSpPr>
        <p:spPr bwMode="auto">
          <a:xfrm>
            <a:off x="7189978" y="4115765"/>
            <a:ext cx="75994" cy="1467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6" name="Rectangle 234"/>
          <p:cNvSpPr>
            <a:spLocks noChangeArrowheads="1"/>
          </p:cNvSpPr>
          <p:nvPr/>
        </p:nvSpPr>
        <p:spPr bwMode="auto">
          <a:xfrm>
            <a:off x="7357798" y="4115765"/>
            <a:ext cx="74938" cy="1467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7" name="Rectangle 235"/>
          <p:cNvSpPr>
            <a:spLocks noChangeArrowheads="1"/>
          </p:cNvSpPr>
          <p:nvPr/>
        </p:nvSpPr>
        <p:spPr bwMode="auto">
          <a:xfrm>
            <a:off x="6856451" y="4335303"/>
            <a:ext cx="74938"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8" name="Rectangle 236"/>
          <p:cNvSpPr>
            <a:spLocks noChangeArrowheads="1"/>
          </p:cNvSpPr>
          <p:nvPr/>
        </p:nvSpPr>
        <p:spPr bwMode="auto">
          <a:xfrm>
            <a:off x="7023215" y="4335303"/>
            <a:ext cx="75994"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9" name="Rectangle 237"/>
          <p:cNvSpPr>
            <a:spLocks noChangeArrowheads="1"/>
          </p:cNvSpPr>
          <p:nvPr/>
        </p:nvSpPr>
        <p:spPr bwMode="auto">
          <a:xfrm>
            <a:off x="7189978" y="4335303"/>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0" name="Rectangle 238"/>
          <p:cNvSpPr>
            <a:spLocks noChangeArrowheads="1"/>
          </p:cNvSpPr>
          <p:nvPr/>
        </p:nvSpPr>
        <p:spPr bwMode="auto">
          <a:xfrm>
            <a:off x="7357798" y="4335303"/>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1" name="Rectangle 239"/>
          <p:cNvSpPr>
            <a:spLocks noChangeArrowheads="1"/>
          </p:cNvSpPr>
          <p:nvPr/>
        </p:nvSpPr>
        <p:spPr bwMode="auto">
          <a:xfrm>
            <a:off x="6289665" y="4335303"/>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2" name="Rectangle 240"/>
          <p:cNvSpPr>
            <a:spLocks noChangeArrowheads="1"/>
          </p:cNvSpPr>
          <p:nvPr/>
        </p:nvSpPr>
        <p:spPr bwMode="auto">
          <a:xfrm>
            <a:off x="6456429" y="4335303"/>
            <a:ext cx="75994"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3" name="Rectangle 241"/>
          <p:cNvSpPr>
            <a:spLocks noChangeArrowheads="1"/>
          </p:cNvSpPr>
          <p:nvPr/>
        </p:nvSpPr>
        <p:spPr bwMode="auto">
          <a:xfrm>
            <a:off x="6624248" y="4335303"/>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4" name="Rectangle 242"/>
          <p:cNvSpPr>
            <a:spLocks noChangeArrowheads="1"/>
          </p:cNvSpPr>
          <p:nvPr/>
        </p:nvSpPr>
        <p:spPr bwMode="auto">
          <a:xfrm>
            <a:off x="6289665" y="4552730"/>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5" name="Rectangle 243"/>
          <p:cNvSpPr>
            <a:spLocks noChangeArrowheads="1"/>
          </p:cNvSpPr>
          <p:nvPr/>
        </p:nvSpPr>
        <p:spPr bwMode="auto">
          <a:xfrm>
            <a:off x="6456429" y="4552730"/>
            <a:ext cx="75994" cy="143544"/>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6" name="Rectangle 244"/>
          <p:cNvSpPr>
            <a:spLocks noChangeArrowheads="1"/>
          </p:cNvSpPr>
          <p:nvPr/>
        </p:nvSpPr>
        <p:spPr bwMode="auto">
          <a:xfrm>
            <a:off x="6624248" y="4552730"/>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7" name="Rectangle 245"/>
          <p:cNvSpPr>
            <a:spLocks noChangeArrowheads="1"/>
          </p:cNvSpPr>
          <p:nvPr/>
        </p:nvSpPr>
        <p:spPr bwMode="auto">
          <a:xfrm>
            <a:off x="6856451" y="4552730"/>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1" name="Rectangle 246"/>
          <p:cNvSpPr>
            <a:spLocks noChangeArrowheads="1"/>
          </p:cNvSpPr>
          <p:nvPr/>
        </p:nvSpPr>
        <p:spPr bwMode="auto">
          <a:xfrm>
            <a:off x="7023215" y="4552730"/>
            <a:ext cx="75994"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5" name="Rectangle 247"/>
          <p:cNvSpPr>
            <a:spLocks noChangeArrowheads="1"/>
          </p:cNvSpPr>
          <p:nvPr/>
        </p:nvSpPr>
        <p:spPr bwMode="auto">
          <a:xfrm>
            <a:off x="7189978" y="4552730"/>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6" name="Rectangle 248"/>
          <p:cNvSpPr>
            <a:spLocks noChangeArrowheads="1"/>
          </p:cNvSpPr>
          <p:nvPr/>
        </p:nvSpPr>
        <p:spPr bwMode="auto">
          <a:xfrm>
            <a:off x="7357798" y="4552730"/>
            <a:ext cx="74938"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7" name="Rectangle 249"/>
          <p:cNvSpPr>
            <a:spLocks noChangeArrowheads="1"/>
          </p:cNvSpPr>
          <p:nvPr/>
        </p:nvSpPr>
        <p:spPr bwMode="auto">
          <a:xfrm>
            <a:off x="7189978" y="2733104"/>
            <a:ext cx="242758" cy="141433"/>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8" name="Rectangle 250"/>
          <p:cNvSpPr>
            <a:spLocks noChangeArrowheads="1"/>
          </p:cNvSpPr>
          <p:nvPr/>
        </p:nvSpPr>
        <p:spPr bwMode="auto">
          <a:xfrm>
            <a:off x="6931388" y="2642331"/>
            <a:ext cx="49607" cy="2322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pic>
        <p:nvPicPr>
          <p:cNvPr id="906" name="Picture 905"/>
          <p:cNvPicPr>
            <a:picLocks noChangeAspect="1"/>
          </p:cNvPicPr>
          <p:nvPr/>
        </p:nvPicPr>
        <p:blipFill>
          <a:blip r:embed="rId6"/>
          <a:stretch>
            <a:fillRect/>
          </a:stretch>
        </p:blipFill>
        <p:spPr>
          <a:xfrm>
            <a:off x="7960717" y="3285084"/>
            <a:ext cx="650440" cy="1750129"/>
          </a:xfrm>
          <a:prstGeom prst="rect">
            <a:avLst/>
          </a:prstGeom>
        </p:spPr>
      </p:pic>
      <p:grpSp>
        <p:nvGrpSpPr>
          <p:cNvPr id="1065" name="Group 253"/>
          <p:cNvGrpSpPr>
            <a:grpSpLocks noChangeAspect="1"/>
          </p:cNvGrpSpPr>
          <p:nvPr/>
        </p:nvGrpSpPr>
        <p:grpSpPr bwMode="auto">
          <a:xfrm>
            <a:off x="10392835" y="3609981"/>
            <a:ext cx="1281869" cy="1410990"/>
            <a:chOff x="6861" y="-1143"/>
            <a:chExt cx="824" cy="907"/>
          </a:xfrm>
        </p:grpSpPr>
        <p:sp>
          <p:nvSpPr>
            <p:cNvPr id="1066"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7"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8"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9"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0"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1"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2"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3"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4"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5"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6"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7"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8"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9"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0"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1"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2"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3"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4"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5"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6"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7"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6"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7"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8"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9"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0"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1"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2"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3"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4"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8"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9"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0"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1"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2"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3"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4"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5"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pic>
        <p:nvPicPr>
          <p:cNvPr id="948" name="Picture 947"/>
          <p:cNvPicPr>
            <a:picLocks noChangeAspect="1"/>
          </p:cNvPicPr>
          <p:nvPr/>
        </p:nvPicPr>
        <p:blipFill>
          <a:blip r:embed="rId7"/>
          <a:stretch>
            <a:fillRect/>
          </a:stretch>
        </p:blipFill>
        <p:spPr>
          <a:xfrm>
            <a:off x="5455163" y="2594835"/>
            <a:ext cx="906279" cy="2312572"/>
          </a:xfrm>
          <a:prstGeom prst="rect">
            <a:avLst/>
          </a:prstGeom>
        </p:spPr>
      </p:pic>
      <p:pic>
        <p:nvPicPr>
          <p:cNvPr id="952" name="Picture 951"/>
          <p:cNvPicPr>
            <a:picLocks noChangeAspect="1"/>
          </p:cNvPicPr>
          <p:nvPr/>
        </p:nvPicPr>
        <p:blipFill>
          <a:blip r:embed="rId8"/>
          <a:stretch>
            <a:fillRect/>
          </a:stretch>
        </p:blipFill>
        <p:spPr>
          <a:xfrm>
            <a:off x="2201838" y="3639580"/>
            <a:ext cx="1055777" cy="1278828"/>
          </a:xfrm>
          <a:prstGeom prst="rect">
            <a:avLst/>
          </a:prstGeom>
        </p:spPr>
      </p:pic>
      <p:sp>
        <p:nvSpPr>
          <p:cNvPr id="1009" name="Chord 1008"/>
          <p:cNvSpPr/>
          <p:nvPr/>
        </p:nvSpPr>
        <p:spPr bwMode="auto">
          <a:xfrm rot="5400000">
            <a:off x="5255473" y="2948427"/>
            <a:ext cx="4440273" cy="5845542"/>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10" name="Chord 1009"/>
          <p:cNvSpPr/>
          <p:nvPr/>
        </p:nvSpPr>
        <p:spPr bwMode="auto">
          <a:xfrm rot="5400000">
            <a:off x="8276688" y="3430514"/>
            <a:ext cx="3544800" cy="4666666"/>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08" name="Chord 1007"/>
          <p:cNvSpPr/>
          <p:nvPr/>
        </p:nvSpPr>
        <p:spPr bwMode="auto">
          <a:xfrm rot="5400000">
            <a:off x="660755" y="3182366"/>
            <a:ext cx="4440273" cy="5845542"/>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tabLst>
                <a:tab pos="3921694" algn="l"/>
              </a:tabLst>
            </a:pPr>
            <a:r>
              <a:rPr lang="en-US" dirty="0">
                <a:gradFill>
                  <a:gsLst>
                    <a:gs pos="2917">
                      <a:schemeClr val="tx1"/>
                    </a:gs>
                    <a:gs pos="30000">
                      <a:schemeClr val="tx1"/>
                    </a:gs>
                  </a:gsLst>
                  <a:lin ang="5400000" scaled="0"/>
                </a:gradFill>
              </a:rPr>
              <a:t>Opportunity</a:t>
            </a:r>
          </a:p>
        </p:txBody>
      </p:sp>
      <p:sp>
        <p:nvSpPr>
          <p:cNvPr id="746" name="Freeform 858"/>
          <p:cNvSpPr>
            <a:spLocks/>
          </p:cNvSpPr>
          <p:nvPr/>
        </p:nvSpPr>
        <p:spPr bwMode="auto">
          <a:xfrm>
            <a:off x="9313248" y="4032790"/>
            <a:ext cx="80894" cy="846282"/>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5" name="Rectangle 887"/>
          <p:cNvSpPr>
            <a:spLocks noChangeArrowheads="1"/>
          </p:cNvSpPr>
          <p:nvPr/>
        </p:nvSpPr>
        <p:spPr bwMode="auto">
          <a:xfrm>
            <a:off x="8169832" y="4757731"/>
            <a:ext cx="1088967"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6" name="Rectangle 888"/>
          <p:cNvSpPr>
            <a:spLocks noChangeArrowheads="1"/>
          </p:cNvSpPr>
          <p:nvPr/>
        </p:nvSpPr>
        <p:spPr bwMode="auto">
          <a:xfrm>
            <a:off x="8169832" y="4893074"/>
            <a:ext cx="1088967"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7" name="Rectangle 889"/>
          <p:cNvSpPr>
            <a:spLocks noChangeArrowheads="1"/>
          </p:cNvSpPr>
          <p:nvPr/>
        </p:nvSpPr>
        <p:spPr bwMode="auto">
          <a:xfrm>
            <a:off x="8169833" y="5101533"/>
            <a:ext cx="43558"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8" name="Rectangle 890"/>
          <p:cNvSpPr>
            <a:spLocks noChangeArrowheads="1"/>
          </p:cNvSpPr>
          <p:nvPr/>
        </p:nvSpPr>
        <p:spPr bwMode="auto">
          <a:xfrm>
            <a:off x="8242949" y="4771731"/>
            <a:ext cx="46670"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9" name="Rectangle 891"/>
          <p:cNvSpPr>
            <a:spLocks noChangeArrowheads="1"/>
          </p:cNvSpPr>
          <p:nvPr/>
        </p:nvSpPr>
        <p:spPr bwMode="auto">
          <a:xfrm>
            <a:off x="9137458" y="4771731"/>
            <a:ext cx="43558"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0" name="Rectangle 892"/>
          <p:cNvSpPr>
            <a:spLocks noChangeArrowheads="1"/>
          </p:cNvSpPr>
          <p:nvPr/>
        </p:nvSpPr>
        <p:spPr bwMode="auto">
          <a:xfrm>
            <a:off x="9212130" y="5101533"/>
            <a:ext cx="46670"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1" name="Rectangle 893"/>
          <p:cNvSpPr>
            <a:spLocks noChangeArrowheads="1"/>
          </p:cNvSpPr>
          <p:nvPr/>
        </p:nvSpPr>
        <p:spPr bwMode="auto">
          <a:xfrm>
            <a:off x="8169832" y="5087533"/>
            <a:ext cx="1088967" cy="9178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2" name="Rectangle 894"/>
          <p:cNvSpPr>
            <a:spLocks noChangeArrowheads="1"/>
          </p:cNvSpPr>
          <p:nvPr/>
        </p:nvSpPr>
        <p:spPr bwMode="auto">
          <a:xfrm>
            <a:off x="1404235" y="4757731"/>
            <a:ext cx="1090523"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3" name="Rectangle 895"/>
          <p:cNvSpPr>
            <a:spLocks noChangeArrowheads="1"/>
          </p:cNvSpPr>
          <p:nvPr/>
        </p:nvSpPr>
        <p:spPr bwMode="auto">
          <a:xfrm>
            <a:off x="1404235" y="4893074"/>
            <a:ext cx="1090523"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4" name="Rectangle 896"/>
          <p:cNvSpPr>
            <a:spLocks noChangeArrowheads="1"/>
          </p:cNvSpPr>
          <p:nvPr/>
        </p:nvSpPr>
        <p:spPr bwMode="auto">
          <a:xfrm>
            <a:off x="1404237" y="5101533"/>
            <a:ext cx="46670"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5" name="Rectangle 897"/>
          <p:cNvSpPr>
            <a:spLocks noChangeArrowheads="1"/>
          </p:cNvSpPr>
          <p:nvPr/>
        </p:nvSpPr>
        <p:spPr bwMode="auto">
          <a:xfrm>
            <a:off x="1482018" y="4771731"/>
            <a:ext cx="43558"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6" name="Rectangle 898"/>
          <p:cNvSpPr>
            <a:spLocks noChangeArrowheads="1"/>
          </p:cNvSpPr>
          <p:nvPr/>
        </p:nvSpPr>
        <p:spPr bwMode="auto">
          <a:xfrm>
            <a:off x="2373418" y="4771731"/>
            <a:ext cx="46670"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7" name="Rectangle 899"/>
          <p:cNvSpPr>
            <a:spLocks noChangeArrowheads="1"/>
          </p:cNvSpPr>
          <p:nvPr/>
        </p:nvSpPr>
        <p:spPr bwMode="auto">
          <a:xfrm>
            <a:off x="2451201" y="5101533"/>
            <a:ext cx="43558"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8" name="Rectangle 900"/>
          <p:cNvSpPr>
            <a:spLocks noChangeArrowheads="1"/>
          </p:cNvSpPr>
          <p:nvPr/>
        </p:nvSpPr>
        <p:spPr bwMode="auto">
          <a:xfrm>
            <a:off x="1404235" y="5087533"/>
            <a:ext cx="1090523" cy="9178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9" name="Oval 901"/>
          <p:cNvSpPr>
            <a:spLocks noChangeArrowheads="1"/>
          </p:cNvSpPr>
          <p:nvPr/>
        </p:nvSpPr>
        <p:spPr bwMode="auto">
          <a:xfrm>
            <a:off x="8109160" y="4292585"/>
            <a:ext cx="101119" cy="980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0" name="Freeform 902"/>
          <p:cNvSpPr>
            <a:spLocks noEditPoints="1"/>
          </p:cNvSpPr>
          <p:nvPr/>
        </p:nvSpPr>
        <p:spPr bwMode="auto">
          <a:xfrm>
            <a:off x="7953594" y="3969007"/>
            <a:ext cx="300244" cy="1406324"/>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1" name="Oval 903"/>
          <p:cNvSpPr>
            <a:spLocks noChangeArrowheads="1"/>
          </p:cNvSpPr>
          <p:nvPr/>
        </p:nvSpPr>
        <p:spPr bwMode="auto">
          <a:xfrm>
            <a:off x="1265783" y="4292585"/>
            <a:ext cx="98008" cy="980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2" name="Freeform 904"/>
          <p:cNvSpPr>
            <a:spLocks noEditPoints="1"/>
          </p:cNvSpPr>
          <p:nvPr/>
        </p:nvSpPr>
        <p:spPr bwMode="auto">
          <a:xfrm>
            <a:off x="1108659" y="3969007"/>
            <a:ext cx="298687" cy="1406324"/>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3" name="Freeform 905"/>
          <p:cNvSpPr>
            <a:spLocks/>
          </p:cNvSpPr>
          <p:nvPr/>
        </p:nvSpPr>
        <p:spPr bwMode="auto">
          <a:xfrm>
            <a:off x="2715664" y="5132647"/>
            <a:ext cx="266020" cy="231793"/>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4" name="Freeform 906"/>
          <p:cNvSpPr>
            <a:spLocks/>
          </p:cNvSpPr>
          <p:nvPr/>
        </p:nvSpPr>
        <p:spPr bwMode="auto">
          <a:xfrm>
            <a:off x="2851005" y="5229097"/>
            <a:ext cx="262908" cy="13534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5" name="Freeform 907"/>
          <p:cNvSpPr>
            <a:spLocks/>
          </p:cNvSpPr>
          <p:nvPr/>
        </p:nvSpPr>
        <p:spPr bwMode="auto">
          <a:xfrm>
            <a:off x="2524316" y="5289769"/>
            <a:ext cx="144677" cy="74672"/>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6" name="Freeform 908"/>
          <p:cNvSpPr>
            <a:spLocks/>
          </p:cNvSpPr>
          <p:nvPr/>
        </p:nvSpPr>
        <p:spPr bwMode="auto">
          <a:xfrm>
            <a:off x="2231851" y="4723506"/>
            <a:ext cx="80894" cy="17112"/>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7" name="Freeform 909"/>
          <p:cNvSpPr>
            <a:spLocks/>
          </p:cNvSpPr>
          <p:nvPr/>
        </p:nvSpPr>
        <p:spPr bwMode="auto">
          <a:xfrm>
            <a:off x="2342305" y="4728173"/>
            <a:ext cx="28002" cy="26446"/>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8" name="Freeform 910"/>
          <p:cNvSpPr>
            <a:spLocks/>
          </p:cNvSpPr>
          <p:nvPr/>
        </p:nvSpPr>
        <p:spPr bwMode="auto">
          <a:xfrm>
            <a:off x="2342305" y="4728173"/>
            <a:ext cx="28002" cy="26446"/>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9" name="Freeform 911"/>
          <p:cNvSpPr>
            <a:spLocks/>
          </p:cNvSpPr>
          <p:nvPr/>
        </p:nvSpPr>
        <p:spPr bwMode="auto">
          <a:xfrm>
            <a:off x="2356303" y="4728173"/>
            <a:ext cx="26447" cy="26446"/>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0" name="Freeform 912"/>
          <p:cNvSpPr>
            <a:spLocks/>
          </p:cNvSpPr>
          <p:nvPr/>
        </p:nvSpPr>
        <p:spPr bwMode="auto">
          <a:xfrm>
            <a:off x="2356303" y="4728173"/>
            <a:ext cx="26447" cy="26446"/>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1" name="Freeform 913"/>
          <p:cNvSpPr>
            <a:spLocks/>
          </p:cNvSpPr>
          <p:nvPr/>
        </p:nvSpPr>
        <p:spPr bwMode="auto">
          <a:xfrm>
            <a:off x="2356304" y="4751508"/>
            <a:ext cx="23336" cy="6223"/>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2" name="Freeform 914"/>
          <p:cNvSpPr>
            <a:spLocks/>
          </p:cNvSpPr>
          <p:nvPr/>
        </p:nvSpPr>
        <p:spPr bwMode="auto">
          <a:xfrm>
            <a:off x="2370307" y="4751508"/>
            <a:ext cx="23336" cy="6223"/>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3" name="Freeform 915"/>
          <p:cNvSpPr>
            <a:spLocks/>
          </p:cNvSpPr>
          <p:nvPr/>
        </p:nvSpPr>
        <p:spPr bwMode="auto">
          <a:xfrm>
            <a:off x="2292523" y="4609941"/>
            <a:ext cx="121343" cy="124453"/>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4" name="Freeform 916"/>
          <p:cNvSpPr>
            <a:spLocks/>
          </p:cNvSpPr>
          <p:nvPr/>
        </p:nvSpPr>
        <p:spPr bwMode="auto">
          <a:xfrm>
            <a:off x="2292522" y="4647280"/>
            <a:ext cx="87117" cy="84006"/>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5" name="Oval 917"/>
          <p:cNvSpPr>
            <a:spLocks noChangeArrowheads="1"/>
          </p:cNvSpPr>
          <p:nvPr/>
        </p:nvSpPr>
        <p:spPr bwMode="auto">
          <a:xfrm>
            <a:off x="2387417" y="4639501"/>
            <a:ext cx="6223" cy="7778"/>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6" name="Freeform 918"/>
          <p:cNvSpPr>
            <a:spLocks/>
          </p:cNvSpPr>
          <p:nvPr/>
        </p:nvSpPr>
        <p:spPr bwMode="auto">
          <a:xfrm>
            <a:off x="2356304" y="4728174"/>
            <a:ext cx="10891" cy="9334"/>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7" name="Freeform 919"/>
          <p:cNvSpPr>
            <a:spLocks/>
          </p:cNvSpPr>
          <p:nvPr/>
        </p:nvSpPr>
        <p:spPr bwMode="auto">
          <a:xfrm>
            <a:off x="2342304" y="4728172"/>
            <a:ext cx="10891" cy="12445"/>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2" name="AutoShape 921"/>
          <p:cNvSpPr>
            <a:spLocks noChangeAspect="1" noChangeArrowheads="1" noTextEdit="1"/>
          </p:cNvSpPr>
          <p:nvPr/>
        </p:nvSpPr>
        <p:spPr bwMode="auto">
          <a:xfrm>
            <a:off x="94206" y="5350250"/>
            <a:ext cx="12213543" cy="158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3" name="Rectangle 923"/>
          <p:cNvSpPr>
            <a:spLocks noChangeArrowheads="1"/>
          </p:cNvSpPr>
          <p:nvPr/>
        </p:nvSpPr>
        <p:spPr bwMode="auto">
          <a:xfrm>
            <a:off x="-59507" y="5375140"/>
            <a:ext cx="12371923" cy="1561890"/>
          </a:xfrm>
          <a:prstGeom prst="rect">
            <a:avLst/>
          </a:prstGeom>
          <a:solidFill>
            <a:srgbClr val="5E5E5E"/>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4" name="Rectangle 924"/>
          <p:cNvSpPr>
            <a:spLocks noChangeArrowheads="1"/>
          </p:cNvSpPr>
          <p:nvPr/>
        </p:nvSpPr>
        <p:spPr bwMode="auto">
          <a:xfrm flipV="1">
            <a:off x="-501770" y="5398475"/>
            <a:ext cx="12814186" cy="45700"/>
          </a:xfrm>
          <a:prstGeom prst="rect">
            <a:avLst/>
          </a:prstGeom>
          <a:solidFill>
            <a:schemeClr val="tx1"/>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451" name="Group 450"/>
          <p:cNvGrpSpPr/>
          <p:nvPr/>
        </p:nvGrpSpPr>
        <p:grpSpPr>
          <a:xfrm>
            <a:off x="2455867" y="4558269"/>
            <a:ext cx="628379" cy="1964950"/>
            <a:chOff x="5700713" y="1539875"/>
            <a:chExt cx="787400" cy="2462213"/>
          </a:xfrm>
        </p:grpSpPr>
        <p:sp>
          <p:nvSpPr>
            <p:cNvPr id="154"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5"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6"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7"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8"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9"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0"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1"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2"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3"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4"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5"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6"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7"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8"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9"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0"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1"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2"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3"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4"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5"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9"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0"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1"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2"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3"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4"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5"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6"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7"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8"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9"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0"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1"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2"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3"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4"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5"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6"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329" name="Group 328"/>
          <p:cNvGrpSpPr/>
          <p:nvPr/>
        </p:nvGrpSpPr>
        <p:grpSpPr>
          <a:xfrm>
            <a:off x="744266" y="4375378"/>
            <a:ext cx="781948" cy="2182481"/>
            <a:chOff x="692150" y="1233488"/>
            <a:chExt cx="569913" cy="1590675"/>
          </a:xfrm>
        </p:grpSpPr>
        <p:sp>
          <p:nvSpPr>
            <p:cNvPr id="2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3" name="Group 2"/>
          <p:cNvGrpSpPr/>
          <p:nvPr/>
        </p:nvGrpSpPr>
        <p:grpSpPr>
          <a:xfrm flipH="1">
            <a:off x="8870965" y="4403956"/>
            <a:ext cx="588316" cy="1013858"/>
            <a:chOff x="3834238" y="7433895"/>
            <a:chExt cx="714537" cy="1231379"/>
          </a:xfrm>
        </p:grpSpPr>
        <p:sp>
          <p:nvSpPr>
            <p:cNvPr id="332"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3"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4"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5"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6"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7"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8"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9"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0"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1"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2"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3"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0"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1"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2"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3"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4"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5"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6"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7"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
        <p:nvSpPr>
          <p:cNvPr id="524" name="AutoShape 445"/>
          <p:cNvSpPr>
            <a:spLocks noChangeAspect="1" noChangeArrowheads="1" noTextEdit="1"/>
          </p:cNvSpPr>
          <p:nvPr/>
        </p:nvSpPr>
        <p:spPr bwMode="auto">
          <a:xfrm>
            <a:off x="4709634" y="10445369"/>
            <a:ext cx="675159" cy="251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666" name="Group 665"/>
          <p:cNvGrpSpPr/>
          <p:nvPr/>
        </p:nvGrpSpPr>
        <p:grpSpPr>
          <a:xfrm>
            <a:off x="1659887" y="4488910"/>
            <a:ext cx="333483" cy="978992"/>
            <a:chOff x="11253788" y="1879600"/>
            <a:chExt cx="641349" cy="1882775"/>
          </a:xfrm>
        </p:grpSpPr>
        <p:sp>
          <p:nvSpPr>
            <p:cNvPr id="621"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2"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3"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4"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5"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6"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7"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8"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9"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0"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1"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2"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3"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4"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5"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6"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7"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8"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9"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0"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1"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2"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3"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4"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5"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6"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7"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8"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9"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0"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1"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2"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3"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4"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5"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6"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7"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8"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9"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0"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1"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2"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3"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4"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5"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717" name="Group 716"/>
          <p:cNvGrpSpPr/>
          <p:nvPr/>
        </p:nvGrpSpPr>
        <p:grpSpPr>
          <a:xfrm>
            <a:off x="8328700" y="4510829"/>
            <a:ext cx="1715902" cy="1748568"/>
            <a:chOff x="6427788" y="4373563"/>
            <a:chExt cx="1751013" cy="1784349"/>
          </a:xfrm>
        </p:grpSpPr>
        <p:sp>
          <p:nvSpPr>
            <p:cNvPr id="670"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1"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2"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3"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4"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5"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6"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7"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8"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9"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0"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1"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2"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3"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4"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5"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6"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7"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8"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9"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0"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1"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2"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3"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4"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5"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6"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7"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8"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9"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0"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1"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2"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3"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4"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5"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6"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7"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8"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9"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0"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1"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2"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3"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4"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5"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6"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26" name="Group 25"/>
          <p:cNvGrpSpPr/>
          <p:nvPr/>
        </p:nvGrpSpPr>
        <p:grpSpPr>
          <a:xfrm>
            <a:off x="10129762" y="4493365"/>
            <a:ext cx="376254" cy="1818354"/>
            <a:chOff x="10313988" y="4237038"/>
            <a:chExt cx="474662" cy="2293937"/>
          </a:xfrm>
        </p:grpSpPr>
        <p:sp>
          <p:nvSpPr>
            <p:cNvPr id="6" name="Oval 5"/>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 name="Freeform 8"/>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 name="Freeform 9"/>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 name="Oval 10"/>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 name="Freeform 11"/>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 name="Rectangle 12"/>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 name="Freeform 13"/>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 name="Freeform 14"/>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 name="Freeform 15"/>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 name="Freeform 16"/>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 name="Freeform 17"/>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 name="Oval 18"/>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 name="Freeform 19"/>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1" name="Freeform 20"/>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25" name="Group 24"/>
            <p:cNvGrpSpPr/>
            <p:nvPr/>
          </p:nvGrpSpPr>
          <p:grpSpPr>
            <a:xfrm rot="16200000">
              <a:off x="10403714" y="5256502"/>
              <a:ext cx="409575" cy="188912"/>
              <a:chOff x="10104438" y="5100638"/>
              <a:chExt cx="409575" cy="188912"/>
            </a:xfrm>
          </p:grpSpPr>
          <p:sp>
            <p:nvSpPr>
              <p:cNvPr id="7" name="Freeform 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 name="Freeform 21"/>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grpSp>
        <p:nvGrpSpPr>
          <p:cNvPr id="755" name="Group 754"/>
          <p:cNvGrpSpPr/>
          <p:nvPr/>
        </p:nvGrpSpPr>
        <p:grpSpPr>
          <a:xfrm>
            <a:off x="11206355" y="4484430"/>
            <a:ext cx="452813" cy="1486774"/>
            <a:chOff x="4754563" y="4254500"/>
            <a:chExt cx="688975" cy="2262188"/>
          </a:xfrm>
        </p:grpSpPr>
        <p:sp>
          <p:nvSpPr>
            <p:cNvPr id="756"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7"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8"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9"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0"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1"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2"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3"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4"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5"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6"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7"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8"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9"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0"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1"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2"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3"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4"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8"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9"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0"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1"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2"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3"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4"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5"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6"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7"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8"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9"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0"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1"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2"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3"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4"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5"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6"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7"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8"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9"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0"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919" name="Group 918"/>
          <p:cNvGrpSpPr/>
          <p:nvPr/>
        </p:nvGrpSpPr>
        <p:grpSpPr>
          <a:xfrm>
            <a:off x="3471439" y="3209671"/>
            <a:ext cx="5245951" cy="1444934"/>
            <a:chOff x="3384649" y="2749805"/>
            <a:chExt cx="5353297" cy="1474502"/>
          </a:xfrm>
        </p:grpSpPr>
        <p:sp>
          <p:nvSpPr>
            <p:cNvPr id="918" name="Rectangle 917"/>
            <p:cNvSpPr/>
            <p:nvPr/>
          </p:nvSpPr>
          <p:spPr bwMode="auto">
            <a:xfrm>
              <a:off x="3384649" y="2749805"/>
              <a:ext cx="5353297" cy="1474502"/>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57" name="Freeform 5"/>
            <p:cNvSpPr>
              <a:spLocks noChangeAspect="1" noEditPoints="1"/>
            </p:cNvSpPr>
            <p:nvPr/>
          </p:nvSpPr>
          <p:spPr bwMode="black">
            <a:xfrm>
              <a:off x="3764048" y="2979095"/>
              <a:ext cx="4594498" cy="1015922"/>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06" tIns="44803" rIns="89606" bIns="44803" numCol="1" anchor="t" anchorCtr="0" compatLnSpc="1">
              <a:prstTxWarp prst="textNoShape">
                <a:avLst/>
              </a:prstTxWarp>
            </a:bodyPr>
            <a:lstStyle/>
            <a:p>
              <a:pPr defTabSz="914005">
                <a:defRPr/>
              </a:pPr>
              <a:endParaRPr lang="en-US" sz="1799" kern="0">
                <a:solidFill>
                  <a:srgbClr val="505050"/>
                </a:solidFill>
              </a:endParaRPr>
            </a:p>
          </p:txBody>
        </p:sp>
      </p:grpSp>
      <p:grpSp>
        <p:nvGrpSpPr>
          <p:cNvPr id="482" name="Group 481"/>
          <p:cNvGrpSpPr/>
          <p:nvPr/>
        </p:nvGrpSpPr>
        <p:grpSpPr>
          <a:xfrm>
            <a:off x="7001718" y="4471984"/>
            <a:ext cx="655157" cy="1249535"/>
            <a:chOff x="6550025" y="1262063"/>
            <a:chExt cx="1317625" cy="2513013"/>
          </a:xfrm>
        </p:grpSpPr>
        <p:sp>
          <p:nvSpPr>
            <p:cNvPr id="454"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5"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6"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7"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8"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9"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0"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1"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2"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3"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4"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5"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7"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8"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9"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0"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1"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2"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3"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4"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5"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6"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7"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8"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9"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0"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1"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928" name="Group 927"/>
          <p:cNvGrpSpPr/>
          <p:nvPr/>
        </p:nvGrpSpPr>
        <p:grpSpPr>
          <a:xfrm>
            <a:off x="9670294" y="667908"/>
            <a:ext cx="1792129" cy="1792129"/>
            <a:chOff x="517688" y="1521297"/>
            <a:chExt cx="1828800" cy="1828800"/>
          </a:xfrm>
        </p:grpSpPr>
        <p:sp>
          <p:nvSpPr>
            <p:cNvPr id="923" name="Oval 922"/>
            <p:cNvSpPr/>
            <p:nvPr/>
          </p:nvSpPr>
          <p:spPr bwMode="auto">
            <a:xfrm>
              <a:off x="517688" y="1521297"/>
              <a:ext cx="1828800" cy="182880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25" name="Rectangle 924"/>
            <p:cNvSpPr/>
            <p:nvPr/>
          </p:nvSpPr>
          <p:spPr>
            <a:xfrm>
              <a:off x="619886" y="1821808"/>
              <a:ext cx="1643845" cy="1203035"/>
            </a:xfrm>
            <a:prstGeom prst="rect">
              <a:avLst/>
            </a:prstGeom>
          </p:spPr>
          <p:txBody>
            <a:bodyPr wrap="square" lIns="0" rIns="0">
              <a:spAutoFit/>
            </a:bodyPr>
            <a:lstStyle/>
            <a:p>
              <a:pPr algn="ctr" defTabSz="878030">
                <a:lnSpc>
                  <a:spcPct val="80000"/>
                </a:lnSpc>
                <a:spcAft>
                  <a:spcPts val="575"/>
                </a:spcAft>
                <a:defRPr/>
              </a:pPr>
              <a:r>
                <a:rPr lang="en-US" sz="1799" kern="0" dirty="0">
                  <a:gradFill>
                    <a:gsLst>
                      <a:gs pos="2917">
                        <a:srgbClr val="505050"/>
                      </a:gs>
                      <a:gs pos="100000">
                        <a:srgbClr val="505050"/>
                      </a:gs>
                    </a:gsLst>
                    <a:lin ang="5400000" scaled="0"/>
                  </a:gradFill>
                </a:rPr>
                <a:t>Over </a:t>
              </a:r>
              <a:br>
                <a:rPr lang="en-US" sz="1799" kern="0" dirty="0">
                  <a:gradFill>
                    <a:gsLst>
                      <a:gs pos="2917">
                        <a:srgbClr val="505050"/>
                      </a:gs>
                      <a:gs pos="100000">
                        <a:srgbClr val="505050"/>
                      </a:gs>
                    </a:gsLst>
                    <a:lin ang="5400000" scaled="0"/>
                  </a:gradFill>
                </a:rPr>
              </a:br>
              <a:r>
                <a:rPr lang="en-US" sz="3429" kern="0" dirty="0">
                  <a:gradFill>
                    <a:gsLst>
                      <a:gs pos="2917">
                        <a:srgbClr val="DC3C00"/>
                      </a:gs>
                      <a:gs pos="100000">
                        <a:srgbClr val="DC3C00"/>
                      </a:gs>
                    </a:gsLst>
                    <a:lin ang="5400000" scaled="0"/>
                  </a:gradFill>
                </a:rPr>
                <a:t>4 trillion </a:t>
              </a:r>
              <a:r>
                <a:rPr lang="en-US" sz="1799" kern="0" dirty="0">
                  <a:gradFill>
                    <a:gsLst>
                      <a:gs pos="2917">
                        <a:srgbClr val="505050"/>
                      </a:gs>
                      <a:gs pos="100000">
                        <a:srgbClr val="505050"/>
                      </a:gs>
                    </a:gsLst>
                    <a:lin ang="5400000" scaled="0"/>
                  </a:gradFill>
                </a:rPr>
                <a:t/>
              </a:r>
              <a:br>
                <a:rPr lang="en-US" sz="1799" kern="0" dirty="0">
                  <a:gradFill>
                    <a:gsLst>
                      <a:gs pos="2917">
                        <a:srgbClr val="505050"/>
                      </a:gs>
                      <a:gs pos="100000">
                        <a:srgbClr val="505050"/>
                      </a:gs>
                    </a:gsLst>
                    <a:lin ang="5400000" scaled="0"/>
                  </a:gradFill>
                </a:rPr>
              </a:br>
              <a:r>
                <a:rPr lang="en-US" sz="1799" kern="0" dirty="0">
                  <a:gradFill>
                    <a:gsLst>
                      <a:gs pos="2917">
                        <a:srgbClr val="505050"/>
                      </a:gs>
                      <a:gs pos="100000">
                        <a:srgbClr val="505050"/>
                      </a:gs>
                    </a:gsLst>
                    <a:lin ang="5400000" scaled="0"/>
                  </a:gradFill>
                </a:rPr>
                <a:t>emails sent </a:t>
              </a:r>
              <a:br>
                <a:rPr lang="en-US" sz="1799" kern="0" dirty="0">
                  <a:gradFill>
                    <a:gsLst>
                      <a:gs pos="2917">
                        <a:srgbClr val="505050"/>
                      </a:gs>
                      <a:gs pos="100000">
                        <a:srgbClr val="505050"/>
                      </a:gs>
                    </a:gsLst>
                    <a:lin ang="5400000" scaled="0"/>
                  </a:gradFill>
                </a:rPr>
              </a:br>
              <a:r>
                <a:rPr lang="en-US" sz="1799" kern="0" dirty="0">
                  <a:gradFill>
                    <a:gsLst>
                      <a:gs pos="2917">
                        <a:srgbClr val="505050"/>
                      </a:gs>
                      <a:gs pos="100000">
                        <a:srgbClr val="505050"/>
                      </a:gs>
                    </a:gsLst>
                    <a:lin ang="5400000" scaled="0"/>
                  </a:gradFill>
                </a:rPr>
                <a:t>with O365</a:t>
              </a:r>
            </a:p>
          </p:txBody>
        </p:sp>
      </p:grpSp>
      <p:grpSp>
        <p:nvGrpSpPr>
          <p:cNvPr id="4" name="Group 3"/>
          <p:cNvGrpSpPr/>
          <p:nvPr/>
        </p:nvGrpSpPr>
        <p:grpSpPr>
          <a:xfrm>
            <a:off x="2329655" y="1165876"/>
            <a:ext cx="1792129" cy="1792129"/>
            <a:chOff x="2329728" y="1164965"/>
            <a:chExt cx="1792850" cy="1792850"/>
          </a:xfrm>
        </p:grpSpPr>
        <p:sp>
          <p:nvSpPr>
            <p:cNvPr id="965" name="Oval 964"/>
            <p:cNvSpPr/>
            <p:nvPr/>
          </p:nvSpPr>
          <p:spPr bwMode="auto">
            <a:xfrm>
              <a:off x="2329728" y="1164965"/>
              <a:ext cx="1792850" cy="179285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66" name="Rectangle 965"/>
            <p:cNvSpPr/>
            <p:nvPr/>
          </p:nvSpPr>
          <p:spPr>
            <a:xfrm>
              <a:off x="2413775" y="1326760"/>
              <a:ext cx="1611530" cy="1323074"/>
            </a:xfrm>
            <a:prstGeom prst="rect">
              <a:avLst/>
            </a:prstGeom>
          </p:spPr>
          <p:txBody>
            <a:bodyPr wrap="square" lIns="0" rIns="0">
              <a:spAutoFit/>
            </a:bodyPr>
            <a:lstStyle/>
            <a:p>
              <a:pPr algn="ctr" defTabSz="878030">
                <a:lnSpc>
                  <a:spcPct val="80000"/>
                </a:lnSpc>
                <a:defRPr/>
              </a:pPr>
              <a:r>
                <a:rPr lang="en-US" sz="3429" kern="0" dirty="0">
                  <a:gradFill>
                    <a:gsLst>
                      <a:gs pos="2917">
                        <a:srgbClr val="DC3C00"/>
                      </a:gs>
                      <a:gs pos="100000">
                        <a:srgbClr val="DC3C00"/>
                      </a:gs>
                    </a:gsLst>
                    <a:lin ang="5400000" scaled="0"/>
                  </a:gradFill>
                </a:rPr>
                <a:t>100+ million </a:t>
              </a:r>
              <a:r>
                <a:rPr lang="en-US" sz="1567" kern="0" dirty="0">
                  <a:gradFill>
                    <a:gsLst>
                      <a:gs pos="2917">
                        <a:srgbClr val="505050"/>
                      </a:gs>
                      <a:gs pos="100000">
                        <a:srgbClr val="505050"/>
                      </a:gs>
                    </a:gsLst>
                    <a:lin ang="5400000" scaled="0"/>
                  </a:gradFill>
                </a:rPr>
                <a:t>downloads of mobile </a:t>
              </a:r>
              <a:r>
                <a:rPr lang="en-US" sz="1567" kern="0" dirty="0" smtClean="0">
                  <a:gradFill>
                    <a:gsLst>
                      <a:gs pos="2917">
                        <a:srgbClr val="505050"/>
                      </a:gs>
                      <a:gs pos="100000">
                        <a:srgbClr val="505050"/>
                      </a:gs>
                    </a:gsLst>
                    <a:lin ang="5400000" scaled="0"/>
                  </a:gradFill>
                </a:rPr>
                <a:t>add-ins</a:t>
              </a:r>
              <a:endParaRPr lang="en-US" sz="1567" kern="0" dirty="0">
                <a:gradFill>
                  <a:gsLst>
                    <a:gs pos="2917">
                      <a:srgbClr val="505050"/>
                    </a:gs>
                    <a:gs pos="100000">
                      <a:srgbClr val="505050"/>
                    </a:gs>
                  </a:gsLst>
                  <a:lin ang="5400000" scaled="0"/>
                </a:gradFill>
              </a:endParaRPr>
            </a:p>
          </p:txBody>
        </p:sp>
      </p:grpSp>
      <p:grpSp>
        <p:nvGrpSpPr>
          <p:cNvPr id="8" name="Group 7"/>
          <p:cNvGrpSpPr/>
          <p:nvPr/>
        </p:nvGrpSpPr>
        <p:grpSpPr>
          <a:xfrm>
            <a:off x="6861705" y="656007"/>
            <a:ext cx="1792129" cy="1792129"/>
            <a:chOff x="6863601" y="654890"/>
            <a:chExt cx="1792850" cy="1792850"/>
          </a:xfrm>
        </p:grpSpPr>
        <p:sp>
          <p:nvSpPr>
            <p:cNvPr id="967" name="Oval 966"/>
            <p:cNvSpPr/>
            <p:nvPr/>
          </p:nvSpPr>
          <p:spPr bwMode="auto">
            <a:xfrm>
              <a:off x="6863601" y="654890"/>
              <a:ext cx="1792850" cy="179285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68" name="Rectangle 967"/>
            <p:cNvSpPr/>
            <p:nvPr/>
          </p:nvSpPr>
          <p:spPr>
            <a:xfrm>
              <a:off x="6973320" y="881728"/>
              <a:ext cx="1611530" cy="1274708"/>
            </a:xfrm>
            <a:prstGeom prst="rect">
              <a:avLst/>
            </a:prstGeom>
          </p:spPr>
          <p:txBody>
            <a:bodyPr wrap="square" lIns="0" rIns="0">
              <a:spAutoFit/>
            </a:bodyPr>
            <a:lstStyle/>
            <a:p>
              <a:pPr algn="ctr" defTabSz="878030">
                <a:lnSpc>
                  <a:spcPct val="80000"/>
                </a:lnSpc>
                <a:spcAft>
                  <a:spcPts val="575"/>
                </a:spcAft>
                <a:defRPr/>
              </a:pPr>
              <a:r>
                <a:rPr lang="en-US" sz="3429" kern="0" dirty="0">
                  <a:gradFill>
                    <a:gsLst>
                      <a:gs pos="2917">
                        <a:srgbClr val="DC3C00"/>
                      </a:gs>
                      <a:gs pos="100000">
                        <a:srgbClr val="DC3C00"/>
                      </a:gs>
                    </a:gsLst>
                    <a:lin ang="5400000" scaled="0"/>
                  </a:gradFill>
                </a:rPr>
                <a:t>850 million </a:t>
              </a:r>
              <a:r>
                <a:rPr lang="en-US" sz="1371" kern="0" dirty="0">
                  <a:gradFill>
                    <a:gsLst>
                      <a:gs pos="2917">
                        <a:srgbClr val="505050"/>
                      </a:gs>
                      <a:gs pos="100000">
                        <a:srgbClr val="505050"/>
                      </a:gs>
                    </a:gsLst>
                    <a:lin ang="5400000" scaled="0"/>
                  </a:gradFill>
                </a:rPr>
                <a:t>meetings are created a month</a:t>
              </a:r>
            </a:p>
          </p:txBody>
        </p:sp>
      </p:grpSp>
      <p:grpSp>
        <p:nvGrpSpPr>
          <p:cNvPr id="5" name="Group 4"/>
          <p:cNvGrpSpPr/>
          <p:nvPr/>
        </p:nvGrpSpPr>
        <p:grpSpPr>
          <a:xfrm>
            <a:off x="4709360" y="1342618"/>
            <a:ext cx="1610881" cy="1560744"/>
            <a:chOff x="4710390" y="1341778"/>
            <a:chExt cx="1611530" cy="1561372"/>
          </a:xfrm>
        </p:grpSpPr>
        <p:sp>
          <p:nvSpPr>
            <p:cNvPr id="969" name="Oval 968"/>
            <p:cNvSpPr/>
            <p:nvPr/>
          </p:nvSpPr>
          <p:spPr bwMode="auto">
            <a:xfrm>
              <a:off x="4735469" y="1341778"/>
              <a:ext cx="1561372" cy="1561372"/>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70" name="Rectangle 969"/>
            <p:cNvSpPr/>
            <p:nvPr/>
          </p:nvSpPr>
          <p:spPr>
            <a:xfrm>
              <a:off x="4710390" y="1486138"/>
              <a:ext cx="1611530" cy="1154370"/>
            </a:xfrm>
            <a:prstGeom prst="rect">
              <a:avLst/>
            </a:prstGeom>
          </p:spPr>
          <p:txBody>
            <a:bodyPr wrap="square" lIns="0" rIns="0">
              <a:spAutoFit/>
            </a:bodyPr>
            <a:lstStyle/>
            <a:p>
              <a:pPr algn="ctr" defTabSz="878030">
                <a:lnSpc>
                  <a:spcPct val="80000"/>
                </a:lnSpc>
                <a:defRPr/>
              </a:pPr>
              <a:r>
                <a:rPr lang="en-US" sz="2744" kern="0" dirty="0">
                  <a:gradFill>
                    <a:gsLst>
                      <a:gs pos="2917">
                        <a:srgbClr val="DC3C00"/>
                      </a:gs>
                      <a:gs pos="100000">
                        <a:srgbClr val="DC3C00"/>
                      </a:gs>
                    </a:gsLst>
                    <a:lin ang="5400000" scaled="0"/>
                  </a:gradFill>
                </a:rPr>
                <a:t>2–3</a:t>
              </a:r>
              <a:r>
                <a:rPr lang="en-US" sz="2744" kern="0" dirty="0">
                  <a:gradFill>
                    <a:gsLst>
                      <a:gs pos="2917">
                        <a:srgbClr val="505050"/>
                      </a:gs>
                      <a:gs pos="100000">
                        <a:srgbClr val="505050"/>
                      </a:gs>
                    </a:gsLst>
                    <a:lin ang="5400000" scaled="0"/>
                  </a:gradFill>
                </a:rPr>
                <a:t> </a:t>
              </a:r>
              <a:r>
                <a:rPr lang="en-US" sz="2352" kern="0" dirty="0">
                  <a:gradFill>
                    <a:gsLst>
                      <a:gs pos="2917">
                        <a:srgbClr val="DC3C00"/>
                      </a:gs>
                      <a:gs pos="100000">
                        <a:srgbClr val="DC3C00"/>
                      </a:gs>
                    </a:gsLst>
                    <a:lin ang="5400000" scaled="0"/>
                  </a:gradFill>
                </a:rPr>
                <a:t>hours/day</a:t>
              </a:r>
              <a:r>
                <a:rPr lang="en-US" sz="2744" kern="0" dirty="0">
                  <a:gradFill>
                    <a:gsLst>
                      <a:gs pos="2917">
                        <a:srgbClr val="505050"/>
                      </a:gs>
                      <a:gs pos="100000">
                        <a:srgbClr val="505050"/>
                      </a:gs>
                    </a:gsLst>
                    <a:lin ang="5400000" scaled="0"/>
                  </a:gradFill>
                </a:rPr>
                <a:t> </a:t>
              </a:r>
              <a:r>
                <a:rPr lang="en-US" sz="1567" kern="0" dirty="0">
                  <a:gradFill>
                    <a:gsLst>
                      <a:gs pos="2917">
                        <a:srgbClr val="505050"/>
                      </a:gs>
                      <a:gs pos="100000">
                        <a:srgbClr val="505050"/>
                      </a:gs>
                    </a:gsLst>
                    <a:lin ang="5400000" scaled="0"/>
                  </a:gradFill>
                </a:rPr>
                <a:t>spent in </a:t>
              </a:r>
              <a:br>
                <a:rPr lang="en-US" sz="1567" kern="0" dirty="0">
                  <a:gradFill>
                    <a:gsLst>
                      <a:gs pos="2917">
                        <a:srgbClr val="505050"/>
                      </a:gs>
                      <a:gs pos="100000">
                        <a:srgbClr val="505050"/>
                      </a:gs>
                    </a:gsLst>
                    <a:lin ang="5400000" scaled="0"/>
                  </a:gradFill>
                </a:rPr>
              </a:br>
              <a:r>
                <a:rPr lang="en-US" sz="1567" kern="0" dirty="0">
                  <a:gradFill>
                    <a:gsLst>
                      <a:gs pos="2917">
                        <a:srgbClr val="505050"/>
                      </a:gs>
                      <a:gs pos="100000">
                        <a:srgbClr val="505050"/>
                      </a:gs>
                    </a:gsLst>
                    <a:lin ang="5400000" scaled="0"/>
                  </a:gradFill>
                </a:rPr>
                <a:t>Office a</a:t>
              </a:r>
              <a:r>
                <a:rPr lang="en-US" sz="1567" kern="0" dirty="0" smtClean="0">
                  <a:gradFill>
                    <a:gsLst>
                      <a:gs pos="2917">
                        <a:srgbClr val="505050"/>
                      </a:gs>
                      <a:gs pos="100000">
                        <a:srgbClr val="505050"/>
                      </a:gs>
                    </a:gsLst>
                    <a:lin ang="5400000" scaled="0"/>
                  </a:gradFill>
                </a:rPr>
                <a:t>dd-ins</a:t>
              </a:r>
              <a:endParaRPr lang="en-US" sz="1567" kern="0" dirty="0">
                <a:gradFill>
                  <a:gsLst>
                    <a:gs pos="2917">
                      <a:srgbClr val="505050"/>
                    </a:gs>
                    <a:gs pos="100000">
                      <a:srgbClr val="505050"/>
                    </a:gs>
                  </a:gsLst>
                  <a:lin ang="5400000" scaled="0"/>
                </a:gradFill>
              </a:endParaRPr>
            </a:p>
          </p:txBody>
        </p:sp>
      </p:grpSp>
      <p:grpSp>
        <p:nvGrpSpPr>
          <p:cNvPr id="927" name="Group 926"/>
          <p:cNvGrpSpPr/>
          <p:nvPr/>
        </p:nvGrpSpPr>
        <p:grpSpPr>
          <a:xfrm>
            <a:off x="678587" y="2029408"/>
            <a:ext cx="1610881" cy="1481421"/>
            <a:chOff x="9479153" y="1630030"/>
            <a:chExt cx="1643845" cy="1511735"/>
          </a:xfrm>
        </p:grpSpPr>
        <p:sp>
          <p:nvSpPr>
            <p:cNvPr id="972" name="Oval 971"/>
            <p:cNvSpPr/>
            <p:nvPr/>
          </p:nvSpPr>
          <p:spPr bwMode="auto">
            <a:xfrm>
              <a:off x="9545208" y="1630030"/>
              <a:ext cx="1511735" cy="1511735"/>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73" name="Rectangle 972"/>
            <p:cNvSpPr/>
            <p:nvPr/>
          </p:nvSpPr>
          <p:spPr>
            <a:xfrm>
              <a:off x="9479153" y="1866851"/>
              <a:ext cx="1643845" cy="1152720"/>
            </a:xfrm>
            <a:prstGeom prst="rect">
              <a:avLst/>
            </a:prstGeom>
          </p:spPr>
          <p:txBody>
            <a:bodyPr wrap="square" lIns="0" rIns="0">
              <a:spAutoFit/>
            </a:bodyPr>
            <a:lstStyle/>
            <a:p>
              <a:pPr algn="ctr" defTabSz="878030">
                <a:lnSpc>
                  <a:spcPct val="80000"/>
                </a:lnSpc>
                <a:defRPr/>
              </a:pPr>
              <a:r>
                <a:rPr lang="en-US" sz="3429" kern="0" dirty="0" smtClean="0">
                  <a:gradFill>
                    <a:gsLst>
                      <a:gs pos="2917">
                        <a:srgbClr val="DC3C00"/>
                      </a:gs>
                      <a:gs pos="100000">
                        <a:srgbClr val="DC3C00"/>
                      </a:gs>
                    </a:gsLst>
                    <a:lin ang="5400000" scaled="0"/>
                  </a:gradFill>
                </a:rPr>
                <a:t>1.2</a:t>
              </a:r>
              <a:br>
                <a:rPr lang="en-US" sz="3429" kern="0" dirty="0" smtClean="0">
                  <a:gradFill>
                    <a:gsLst>
                      <a:gs pos="2917">
                        <a:srgbClr val="DC3C00"/>
                      </a:gs>
                      <a:gs pos="100000">
                        <a:srgbClr val="DC3C00"/>
                      </a:gs>
                    </a:gsLst>
                    <a:lin ang="5400000" scaled="0"/>
                  </a:gradFill>
                </a:rPr>
              </a:br>
              <a:r>
                <a:rPr lang="en-US" sz="2940" kern="0" dirty="0" smtClean="0">
                  <a:gradFill>
                    <a:gsLst>
                      <a:gs pos="2917">
                        <a:srgbClr val="DC3C00"/>
                      </a:gs>
                      <a:gs pos="100000">
                        <a:srgbClr val="DC3C00"/>
                      </a:gs>
                    </a:gsLst>
                    <a:lin ang="5400000" scaled="0"/>
                  </a:gradFill>
                </a:rPr>
                <a:t>billion</a:t>
              </a:r>
              <a:r>
                <a:rPr lang="en-US" sz="2940" kern="0" dirty="0">
                  <a:gradFill>
                    <a:gsLst>
                      <a:gs pos="2917">
                        <a:srgbClr val="DC3C00"/>
                      </a:gs>
                      <a:gs pos="100000">
                        <a:srgbClr val="DC3C00"/>
                      </a:gs>
                    </a:gsLst>
                    <a:lin ang="5400000" scaled="0"/>
                  </a:gradFill>
                </a:rPr>
                <a:t>+</a:t>
              </a:r>
              <a:r>
                <a:rPr lang="en-US" sz="3429" kern="0" dirty="0">
                  <a:gradFill>
                    <a:gsLst>
                      <a:gs pos="2917">
                        <a:srgbClr val="DC3C00"/>
                      </a:gs>
                      <a:gs pos="100000">
                        <a:srgbClr val="DC3C00"/>
                      </a:gs>
                    </a:gsLst>
                    <a:lin ang="5400000" scaled="0"/>
                  </a:gradFill>
                </a:rPr>
                <a:t> </a:t>
              </a:r>
              <a:r>
                <a:rPr lang="en-US" sz="1567" kern="0" dirty="0">
                  <a:gradFill>
                    <a:gsLst>
                      <a:gs pos="2917">
                        <a:srgbClr val="505050"/>
                      </a:gs>
                      <a:gs pos="100000">
                        <a:srgbClr val="505050"/>
                      </a:gs>
                    </a:gsLst>
                    <a:lin ang="5400000" scaled="0"/>
                  </a:gradFill>
                </a:rPr>
                <a:t>users</a:t>
              </a:r>
            </a:p>
          </p:txBody>
        </p:sp>
      </p:grpSp>
      <p:grpSp>
        <p:nvGrpSpPr>
          <p:cNvPr id="979" name="Group 978"/>
          <p:cNvGrpSpPr/>
          <p:nvPr/>
        </p:nvGrpSpPr>
        <p:grpSpPr>
          <a:xfrm>
            <a:off x="8886786" y="2413775"/>
            <a:ext cx="1407969" cy="1407969"/>
            <a:chOff x="517688" y="1521297"/>
            <a:chExt cx="1828800" cy="1828800"/>
          </a:xfrm>
        </p:grpSpPr>
        <p:sp>
          <p:nvSpPr>
            <p:cNvPr id="980" name="Oval 979"/>
            <p:cNvSpPr/>
            <p:nvPr/>
          </p:nvSpPr>
          <p:spPr bwMode="auto">
            <a:xfrm>
              <a:off x="517688" y="1521297"/>
              <a:ext cx="1828800" cy="182880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81" name="Rectangle 980"/>
            <p:cNvSpPr/>
            <p:nvPr/>
          </p:nvSpPr>
          <p:spPr>
            <a:xfrm>
              <a:off x="610164" y="1773209"/>
              <a:ext cx="1643844" cy="1248195"/>
            </a:xfrm>
            <a:prstGeom prst="rect">
              <a:avLst/>
            </a:prstGeom>
          </p:spPr>
          <p:txBody>
            <a:bodyPr wrap="square" lIns="0" rIns="0">
              <a:spAutoFit/>
            </a:bodyPr>
            <a:lstStyle/>
            <a:p>
              <a:pPr algn="ctr" defTabSz="878030">
                <a:lnSpc>
                  <a:spcPct val="80000"/>
                </a:lnSpc>
                <a:spcAft>
                  <a:spcPts val="575"/>
                </a:spcAft>
                <a:defRPr/>
              </a:pPr>
              <a:r>
                <a:rPr lang="en-US" sz="2744" kern="0" dirty="0">
                  <a:gradFill>
                    <a:gsLst>
                      <a:gs pos="2917">
                        <a:srgbClr val="DC3C00"/>
                      </a:gs>
                      <a:gs pos="100000">
                        <a:srgbClr val="DC3C00"/>
                      </a:gs>
                    </a:gsLst>
                    <a:lin ang="5400000" scaled="0"/>
                  </a:gradFill>
                </a:rPr>
                <a:t>470+ PB </a:t>
              </a:r>
              <a:r>
                <a:rPr lang="en-US" sz="1799" kern="0" dirty="0">
                  <a:gradFill>
                    <a:gsLst>
                      <a:gs pos="2917">
                        <a:srgbClr val="505050"/>
                      </a:gs>
                      <a:gs pos="100000">
                        <a:srgbClr val="505050"/>
                      </a:gs>
                    </a:gsLst>
                    <a:lin ang="5400000" scaled="0"/>
                  </a:gradFill>
                </a:rPr>
                <a:t/>
              </a:r>
              <a:br>
                <a:rPr lang="en-US" sz="1799" kern="0" dirty="0">
                  <a:gradFill>
                    <a:gsLst>
                      <a:gs pos="2917">
                        <a:srgbClr val="505050"/>
                      </a:gs>
                      <a:gs pos="100000">
                        <a:srgbClr val="505050"/>
                      </a:gs>
                    </a:gsLst>
                    <a:lin ang="5400000" scaled="0"/>
                  </a:gradFill>
                </a:rPr>
              </a:br>
              <a:r>
                <a:rPr lang="en-US" sz="1567" kern="0" dirty="0">
                  <a:gradFill>
                    <a:gsLst>
                      <a:gs pos="2917">
                        <a:srgbClr val="505050"/>
                      </a:gs>
                      <a:gs pos="100000">
                        <a:srgbClr val="505050"/>
                      </a:gs>
                    </a:gsLst>
                    <a:lin ang="5400000" scaled="0"/>
                  </a:gradFill>
                </a:rPr>
                <a:t>of storage</a:t>
              </a:r>
            </a:p>
          </p:txBody>
        </p:sp>
      </p:grpSp>
      <p:grpSp>
        <p:nvGrpSpPr>
          <p:cNvPr id="448" name="Group 447"/>
          <p:cNvGrpSpPr/>
          <p:nvPr/>
        </p:nvGrpSpPr>
        <p:grpSpPr>
          <a:xfrm>
            <a:off x="3697906" y="4564522"/>
            <a:ext cx="543065" cy="1477513"/>
            <a:chOff x="2200275" y="3536950"/>
            <a:chExt cx="920750" cy="2505076"/>
          </a:xfrm>
        </p:grpSpPr>
        <p:sp>
          <p:nvSpPr>
            <p:cNvPr id="40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0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1"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2"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3"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4"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5"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6"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7"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8"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9"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0"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1"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2"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3"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4"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5"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6"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7"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8"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9"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0"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1"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4"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5"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8"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9"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0"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1"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2"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3"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4"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5"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6"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7"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449" name="Group 448"/>
          <p:cNvGrpSpPr/>
          <p:nvPr/>
        </p:nvGrpSpPr>
        <p:grpSpPr>
          <a:xfrm>
            <a:off x="4048983" y="4358674"/>
            <a:ext cx="1112227" cy="2079606"/>
            <a:chOff x="1917763" y="3294063"/>
            <a:chExt cx="921204" cy="1722437"/>
          </a:xfrm>
        </p:grpSpPr>
        <p:sp>
          <p:nvSpPr>
            <p:cNvPr id="68"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2"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3"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4"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7"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8"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2"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3"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4"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5"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6"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618" name="Group 617"/>
          <p:cNvGrpSpPr/>
          <p:nvPr/>
        </p:nvGrpSpPr>
        <p:grpSpPr>
          <a:xfrm>
            <a:off x="5350120" y="4452534"/>
            <a:ext cx="1922624" cy="2263970"/>
            <a:chOff x="6597651" y="4965700"/>
            <a:chExt cx="2092324" cy="2463801"/>
          </a:xfrm>
        </p:grpSpPr>
        <p:sp>
          <p:nvSpPr>
            <p:cNvPr id="574"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5"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6"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7"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8"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9"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0"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1"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2"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3"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4"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5"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6"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7"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8"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9"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0"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1"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2"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3"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4"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5"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6"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7"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8"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9"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0"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1"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2"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3"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4"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5"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6"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7"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8"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9"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0"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1"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2"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3"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4"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5"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6"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7"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
        <p:nvSpPr>
          <p:cNvPr id="831" name="TextBox 830"/>
          <p:cNvSpPr txBox="1"/>
          <p:nvPr/>
        </p:nvSpPr>
        <p:spPr>
          <a:xfrm>
            <a:off x="11280894" y="167118"/>
            <a:ext cx="698381"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Intro </a:t>
            </a:r>
            <a:endParaRPr lang="en-US" sz="1400" dirty="0" smtClean="0">
              <a:gradFill>
                <a:gsLst>
                  <a:gs pos="8367">
                    <a:schemeClr val="tx1"/>
                  </a:gs>
                  <a:gs pos="31000">
                    <a:schemeClr val="tx1"/>
                  </a:gs>
                </a:gsLst>
                <a:lin ang="5400000" scaled="0"/>
              </a:gradFill>
            </a:endParaRPr>
          </a:p>
        </p:txBody>
      </p:sp>
    </p:spTree>
    <p:extLst>
      <p:ext uri="{BB962C8B-B14F-4D97-AF65-F5344CB8AC3E}">
        <p14:creationId xmlns:p14="http://schemas.microsoft.com/office/powerpoint/2010/main" val="84897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7"/>
                                        </p:tgtEl>
                                        <p:attrNameLst>
                                          <p:attrName>style.visibility</p:attrName>
                                        </p:attrNameLst>
                                      </p:cBhvr>
                                      <p:to>
                                        <p:strVal val="visible"/>
                                      </p:to>
                                    </p:set>
                                    <p:animEffect transition="in" filter="fade">
                                      <p:cBhvr>
                                        <p:cTn id="7" dur="1000"/>
                                        <p:tgtEl>
                                          <p:spTgt spid="927"/>
                                        </p:tgtEl>
                                      </p:cBhvr>
                                    </p:animEffect>
                                    <p:anim calcmode="lin" valueType="num">
                                      <p:cBhvr>
                                        <p:cTn id="8" dur="1000" fill="hold"/>
                                        <p:tgtEl>
                                          <p:spTgt spid="927"/>
                                        </p:tgtEl>
                                        <p:attrNameLst>
                                          <p:attrName>ppt_x</p:attrName>
                                        </p:attrNameLst>
                                      </p:cBhvr>
                                      <p:tavLst>
                                        <p:tav tm="0">
                                          <p:val>
                                            <p:strVal val="#ppt_x"/>
                                          </p:val>
                                        </p:tav>
                                        <p:tav tm="100000">
                                          <p:val>
                                            <p:strVal val="#ppt_x"/>
                                          </p:val>
                                        </p:tav>
                                      </p:tavLst>
                                    </p:anim>
                                    <p:anim calcmode="lin" valueType="num">
                                      <p:cBhvr>
                                        <p:cTn id="9" dur="1000" fill="hold"/>
                                        <p:tgtEl>
                                          <p:spTgt spid="9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79"/>
                                        </p:tgtEl>
                                        <p:attrNameLst>
                                          <p:attrName>style.visibility</p:attrName>
                                        </p:attrNameLst>
                                      </p:cBhvr>
                                      <p:to>
                                        <p:strVal val="visible"/>
                                      </p:to>
                                    </p:set>
                                    <p:animEffect transition="in" filter="fade">
                                      <p:cBhvr>
                                        <p:cTn id="27" dur="1000"/>
                                        <p:tgtEl>
                                          <p:spTgt spid="979"/>
                                        </p:tgtEl>
                                      </p:cBhvr>
                                    </p:animEffect>
                                    <p:anim calcmode="lin" valueType="num">
                                      <p:cBhvr>
                                        <p:cTn id="28" dur="1000" fill="hold"/>
                                        <p:tgtEl>
                                          <p:spTgt spid="979"/>
                                        </p:tgtEl>
                                        <p:attrNameLst>
                                          <p:attrName>ppt_x</p:attrName>
                                        </p:attrNameLst>
                                      </p:cBhvr>
                                      <p:tavLst>
                                        <p:tav tm="0">
                                          <p:val>
                                            <p:strVal val="#ppt_x"/>
                                          </p:val>
                                        </p:tav>
                                        <p:tav tm="100000">
                                          <p:val>
                                            <p:strVal val="#ppt_x"/>
                                          </p:val>
                                        </p:tav>
                                      </p:tavLst>
                                    </p:anim>
                                    <p:anim calcmode="lin" valueType="num">
                                      <p:cBhvr>
                                        <p:cTn id="29" dur="1000" fill="hold"/>
                                        <p:tgtEl>
                                          <p:spTgt spid="9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28"/>
                                        </p:tgtEl>
                                        <p:attrNameLst>
                                          <p:attrName>style.visibility</p:attrName>
                                        </p:attrNameLst>
                                      </p:cBhvr>
                                      <p:to>
                                        <p:strVal val="visible"/>
                                      </p:to>
                                    </p:set>
                                    <p:animEffect transition="in" filter="fade">
                                      <p:cBhvr>
                                        <p:cTn id="32" dur="1000"/>
                                        <p:tgtEl>
                                          <p:spTgt spid="928"/>
                                        </p:tgtEl>
                                      </p:cBhvr>
                                    </p:animEffect>
                                    <p:anim calcmode="lin" valueType="num">
                                      <p:cBhvr>
                                        <p:cTn id="33" dur="1000" fill="hold"/>
                                        <p:tgtEl>
                                          <p:spTgt spid="928"/>
                                        </p:tgtEl>
                                        <p:attrNameLst>
                                          <p:attrName>ppt_x</p:attrName>
                                        </p:attrNameLst>
                                      </p:cBhvr>
                                      <p:tavLst>
                                        <p:tav tm="0">
                                          <p:val>
                                            <p:strVal val="#ppt_x"/>
                                          </p:val>
                                        </p:tav>
                                        <p:tav tm="100000">
                                          <p:val>
                                            <p:strVal val="#ppt_x"/>
                                          </p:val>
                                        </p:tav>
                                      </p:tavLst>
                                    </p:anim>
                                    <p:anim calcmode="lin" valueType="num">
                                      <p:cBhvr>
                                        <p:cTn id="34" dur="1000" fill="hold"/>
                                        <p:tgtEl>
                                          <p:spTgt spid="92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19"/>
                                        </p:tgtEl>
                                        <p:attrNameLst>
                                          <p:attrName>style.visibility</p:attrName>
                                        </p:attrNameLst>
                                      </p:cBhvr>
                                      <p:to>
                                        <p:strVal val="visible"/>
                                      </p:to>
                                    </p:set>
                                    <p:anim calcmode="lin" valueType="num">
                                      <p:cBhvr additive="base">
                                        <p:cTn id="39" dur="500" fill="hold"/>
                                        <p:tgtEl>
                                          <p:spTgt spid="919"/>
                                        </p:tgtEl>
                                        <p:attrNameLst>
                                          <p:attrName>ppt_x</p:attrName>
                                        </p:attrNameLst>
                                      </p:cBhvr>
                                      <p:tavLst>
                                        <p:tav tm="0">
                                          <p:val>
                                            <p:strVal val="#ppt_x"/>
                                          </p:val>
                                        </p:tav>
                                        <p:tav tm="100000">
                                          <p:val>
                                            <p:strVal val="#ppt_x"/>
                                          </p:val>
                                        </p:tav>
                                      </p:tavLst>
                                    </p:anim>
                                    <p:anim calcmode="lin" valueType="num">
                                      <p:cBhvr additive="base">
                                        <p:cTn id="40" dur="500" fill="hold"/>
                                        <p:tgtEl>
                                          <p:spTgt spid="9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Rectangle 452"/>
          <p:cNvSpPr/>
          <p:nvPr/>
        </p:nvSpPr>
        <p:spPr bwMode="auto">
          <a:xfrm>
            <a:off x="5324409" y="6386743"/>
            <a:ext cx="1546092" cy="360966"/>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452" name="Rectangle 451"/>
          <p:cNvSpPr/>
          <p:nvPr/>
        </p:nvSpPr>
        <p:spPr bwMode="auto">
          <a:xfrm>
            <a:off x="6101086" y="2055153"/>
            <a:ext cx="5820889" cy="4510518"/>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451" name="Rectangle 450"/>
          <p:cNvSpPr/>
          <p:nvPr/>
        </p:nvSpPr>
        <p:spPr bwMode="auto">
          <a:xfrm>
            <a:off x="241163" y="2055153"/>
            <a:ext cx="5780434" cy="4510518"/>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smtClean="0"/>
              <a:t>Developer vision</a:t>
            </a:r>
            <a:endParaRPr lang="en-US" dirty="0"/>
          </a:p>
        </p:txBody>
      </p:sp>
      <p:sp>
        <p:nvSpPr>
          <p:cNvPr id="283" name="Data"/>
          <p:cNvSpPr/>
          <p:nvPr/>
        </p:nvSpPr>
        <p:spPr bwMode="auto">
          <a:xfrm>
            <a:off x="6101085" y="1188523"/>
            <a:ext cx="5820889" cy="89619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defRPr/>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284" name="USER"/>
          <p:cNvSpPr/>
          <p:nvPr/>
        </p:nvSpPr>
        <p:spPr bwMode="auto">
          <a:xfrm>
            <a:off x="241163" y="1188523"/>
            <a:ext cx="5780434" cy="89619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defRPr/>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75" name="Group 174"/>
          <p:cNvGrpSpPr/>
          <p:nvPr/>
        </p:nvGrpSpPr>
        <p:grpSpPr>
          <a:xfrm>
            <a:off x="649224" y="3612595"/>
            <a:ext cx="5157546" cy="2708828"/>
            <a:chOff x="540178" y="2851546"/>
            <a:chExt cx="5262336" cy="2763865"/>
          </a:xfrm>
        </p:grpSpPr>
        <p:sp>
          <p:nvSpPr>
            <p:cNvPr id="176"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177" name="Rounded Rectangle 176"/>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ounded Rectangle 177"/>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9" name="Oval 178"/>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endParaRPr>
            </a:p>
          </p:txBody>
        </p:sp>
        <p:sp>
          <p:nvSpPr>
            <p:cNvPr id="181" name="Rectangle 180"/>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endParaRPr>
            </a:p>
          </p:txBody>
        </p:sp>
        <p:cxnSp>
          <p:nvCxnSpPr>
            <p:cNvPr id="182" name="Straight Connector 18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190"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191"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192"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193"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194"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195"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196"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endParaRPr>
            </a:p>
          </p:txBody>
        </p:sp>
        <p:sp>
          <p:nvSpPr>
            <p:cNvPr id="197" name="Rectangle 196"/>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endParaRPr>
            </a:p>
          </p:txBody>
        </p:sp>
        <p:sp>
          <p:nvSpPr>
            <p:cNvPr id="198" name="Rectangle 197"/>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endParaRPr>
            </a:p>
          </p:txBody>
        </p:sp>
        <p:grpSp>
          <p:nvGrpSpPr>
            <p:cNvPr id="199" name="Group 198"/>
            <p:cNvGrpSpPr/>
            <p:nvPr/>
          </p:nvGrpSpPr>
          <p:grpSpPr>
            <a:xfrm>
              <a:off x="2786888" y="3533161"/>
              <a:ext cx="1165218" cy="775768"/>
              <a:chOff x="1536522" y="2097832"/>
              <a:chExt cx="830830" cy="553142"/>
            </a:xfrm>
          </p:grpSpPr>
          <p:sp>
            <p:nvSpPr>
              <p:cNvPr id="264" name="Rectangle 263"/>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264"/>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66" name="Rectangle 265"/>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67" name="Rectangle 266"/>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268"/>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0" name="Rectangle 269"/>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1" name="Rectangle 270"/>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3" name="Rectangle 272"/>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200"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201"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202"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203"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204"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205" name="Rectangle 204"/>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endParaRPr>
            </a:p>
          </p:txBody>
        </p:sp>
        <p:sp>
          <p:nvSpPr>
            <p:cNvPr id="206" name="Rectangle 205"/>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endParaRPr>
            </a:p>
          </p:txBody>
        </p:sp>
        <p:cxnSp>
          <p:nvCxnSpPr>
            <p:cNvPr id="207" name="Straight Connector 206"/>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8" name="Straight Connector 207"/>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9" name="Straight Connector 208"/>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0" name="Straight Connector 209"/>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1" name="Straight Connector 210"/>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2" name="Straight Connector 211"/>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213"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endParaRPr>
            </a:p>
          </p:txBody>
        </p:sp>
        <p:sp>
          <p:nvSpPr>
            <p:cNvPr id="214"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defRPr/>
              </a:pPr>
              <a:endParaRPr lang="en-US" sz="1729">
                <a:solidFill>
                  <a:srgbClr val="FFFFFF"/>
                </a:solidFill>
              </a:endParaRPr>
            </a:p>
          </p:txBody>
        </p:sp>
        <p:sp>
          <p:nvSpPr>
            <p:cNvPr id="215" name="Rectangle 214"/>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ound Same Side Corner Rectangle 215"/>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219"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220"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221"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222"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223"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224" name="Rectangle 223"/>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228" name="Straight Connector 227"/>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defRPr/>
              </a:pPr>
              <a:endParaRPr lang="en-US" sz="1729">
                <a:solidFill>
                  <a:srgbClr val="FFFFFF"/>
                </a:solidFill>
              </a:endParaRPr>
            </a:p>
          </p:txBody>
        </p:sp>
        <p:sp>
          <p:nvSpPr>
            <p:cNvPr id="234" name="Rounded Rectangle 233"/>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5" name="Group 234"/>
            <p:cNvGrpSpPr/>
            <p:nvPr/>
          </p:nvGrpSpPr>
          <p:grpSpPr>
            <a:xfrm>
              <a:off x="751181" y="4641194"/>
              <a:ext cx="134394" cy="15647"/>
              <a:chOff x="5596078" y="2180378"/>
              <a:chExt cx="138544" cy="16130"/>
            </a:xfrm>
            <a:solidFill>
              <a:schemeClr val="tx1">
                <a:lumMod val="50000"/>
              </a:schemeClr>
            </a:solidFill>
          </p:grpSpPr>
          <p:sp>
            <p:nvSpPr>
              <p:cNvPr id="262" name="Rounded Rectangle 261"/>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Oval 262"/>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6" name="Oval 235"/>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39" name="Rectangle 23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240" name="Straight Connector 23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1022496" y="4379028"/>
              <a:ext cx="651017" cy="1236383"/>
              <a:chOff x="5651685" y="-476444"/>
              <a:chExt cx="1669255" cy="2809977"/>
            </a:xfrm>
          </p:grpSpPr>
          <p:sp>
            <p:nvSpPr>
              <p:cNvPr id="256" name="Rectangle 255"/>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Freeform 256"/>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p:cNvGrpSpPr/>
              <p:nvPr/>
            </p:nvGrpSpPr>
            <p:grpSpPr>
              <a:xfrm>
                <a:off x="6124436" y="2123612"/>
                <a:ext cx="723752" cy="98117"/>
                <a:chOff x="6147223" y="2123612"/>
                <a:chExt cx="723752" cy="98117"/>
              </a:xfrm>
            </p:grpSpPr>
            <p:sp>
              <p:nvSpPr>
                <p:cNvPr id="259" name="Rounded Rectangle 258"/>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Oval 259"/>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Oval 260"/>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48" name="Rounded Rectangle 247"/>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251" name="Straight Connector 250"/>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5" name="Rectangle 464"/>
          <p:cNvSpPr/>
          <p:nvPr/>
        </p:nvSpPr>
        <p:spPr>
          <a:xfrm>
            <a:off x="5126322" y="5781560"/>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defRPr/>
            </a:pPr>
            <a:endParaRPr lang="en-US" sz="1798">
              <a:solidFill>
                <a:srgbClr val="000000"/>
              </a:solidFill>
            </a:endParaRPr>
          </a:p>
        </p:txBody>
      </p:sp>
      <p:sp>
        <p:nvSpPr>
          <p:cNvPr id="466" name="Rectangle 465"/>
          <p:cNvSpPr/>
          <p:nvPr/>
        </p:nvSpPr>
        <p:spPr bwMode="auto">
          <a:xfrm>
            <a:off x="2847512" y="4274829"/>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67" name="Rectangle 466"/>
          <p:cNvSpPr/>
          <p:nvPr/>
        </p:nvSpPr>
        <p:spPr bwMode="auto">
          <a:xfrm>
            <a:off x="3325409" y="4540062"/>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68" name="Rectangle 467"/>
          <p:cNvSpPr/>
          <p:nvPr/>
        </p:nvSpPr>
        <p:spPr>
          <a:xfrm>
            <a:off x="3983404" y="5080126"/>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defRPr/>
            </a:pPr>
            <a:endParaRPr lang="en-US" sz="1798">
              <a:solidFill>
                <a:srgbClr val="000000"/>
              </a:solidFill>
            </a:endParaRPr>
          </a:p>
        </p:txBody>
      </p:sp>
      <p:sp>
        <p:nvSpPr>
          <p:cNvPr id="469" name="Rectangle 468"/>
          <p:cNvSpPr/>
          <p:nvPr/>
        </p:nvSpPr>
        <p:spPr bwMode="auto">
          <a:xfrm flipH="1">
            <a:off x="1758417" y="5352495"/>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70" name="Rectangle 469"/>
          <p:cNvSpPr/>
          <p:nvPr/>
        </p:nvSpPr>
        <p:spPr bwMode="auto">
          <a:xfrm>
            <a:off x="1028773" y="5627458"/>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71" name="Rectangle 470"/>
          <p:cNvSpPr/>
          <p:nvPr/>
        </p:nvSpPr>
        <p:spPr bwMode="auto">
          <a:xfrm>
            <a:off x="1252942" y="5720704"/>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70501" y="2980905"/>
            <a:ext cx="836157" cy="83615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73" name="Freeform 18"/>
          <p:cNvSpPr>
            <a:spLocks noChangeAspect="1" noEditPoints="1"/>
          </p:cNvSpPr>
          <p:nvPr/>
        </p:nvSpPr>
        <p:spPr bwMode="auto">
          <a:xfrm>
            <a:off x="7015278" y="3197229"/>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defRPr/>
            </a:pPr>
            <a:endParaRPr lang="en-US" sz="1342" b="1" dirty="0">
              <a:gradFill>
                <a:gsLst>
                  <a:gs pos="50427">
                    <a:srgbClr val="FFFFFF"/>
                  </a:gs>
                  <a:gs pos="30000">
                    <a:srgbClr val="FFFFFF"/>
                  </a:gs>
                </a:gsLst>
                <a:lin ang="5400000" scaled="0"/>
              </a:gradFill>
            </a:endParaRPr>
          </a:p>
        </p:txBody>
      </p:sp>
      <p:sp>
        <p:nvSpPr>
          <p:cNvPr id="474" name="Oval 473"/>
          <p:cNvSpPr/>
          <p:nvPr/>
        </p:nvSpPr>
        <p:spPr bwMode="auto">
          <a:xfrm>
            <a:off x="8073552" y="2980905"/>
            <a:ext cx="836157" cy="83615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75" name="Freeform 17"/>
          <p:cNvSpPr>
            <a:spLocks noEditPoints="1"/>
          </p:cNvSpPr>
          <p:nvPr/>
        </p:nvSpPr>
        <p:spPr bwMode="auto">
          <a:xfrm>
            <a:off x="8261330" y="3106312"/>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476" name="Oval 475"/>
          <p:cNvSpPr/>
          <p:nvPr/>
        </p:nvSpPr>
        <p:spPr bwMode="auto">
          <a:xfrm>
            <a:off x="9276604" y="2980905"/>
            <a:ext cx="836157" cy="83615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77" name="Freeform 476"/>
          <p:cNvSpPr>
            <a:spLocks noEditPoints="1"/>
          </p:cNvSpPr>
          <p:nvPr/>
        </p:nvSpPr>
        <p:spPr bwMode="auto">
          <a:xfrm>
            <a:off x="9405539" y="3151037"/>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478" name="Oval 477"/>
          <p:cNvSpPr/>
          <p:nvPr/>
        </p:nvSpPr>
        <p:spPr bwMode="auto">
          <a:xfrm>
            <a:off x="10479655" y="2980905"/>
            <a:ext cx="836157" cy="83615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479" name="Group 478"/>
          <p:cNvGrpSpPr/>
          <p:nvPr/>
        </p:nvGrpSpPr>
        <p:grpSpPr>
          <a:xfrm>
            <a:off x="10625344" y="3161522"/>
            <a:ext cx="544782" cy="474928"/>
            <a:chOff x="10450695" y="2384201"/>
            <a:chExt cx="683568" cy="595918"/>
          </a:xfrm>
        </p:grpSpPr>
        <p:sp>
          <p:nvSpPr>
            <p:cNvPr id="480" name="Rectangle 47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81"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grpSp>
      <p:grpSp>
        <p:nvGrpSpPr>
          <p:cNvPr id="482" name="Group 481"/>
          <p:cNvGrpSpPr/>
          <p:nvPr/>
        </p:nvGrpSpPr>
        <p:grpSpPr>
          <a:xfrm>
            <a:off x="10179628" y="5275127"/>
            <a:ext cx="1317611" cy="1040907"/>
            <a:chOff x="9972097" y="4402078"/>
            <a:chExt cx="1344382" cy="1062056"/>
          </a:xfrm>
        </p:grpSpPr>
        <p:grpSp>
          <p:nvGrpSpPr>
            <p:cNvPr id="483" name="Group 482"/>
            <p:cNvGrpSpPr/>
            <p:nvPr/>
          </p:nvGrpSpPr>
          <p:grpSpPr>
            <a:xfrm>
              <a:off x="9973234" y="4402078"/>
              <a:ext cx="1342109" cy="1062056"/>
              <a:chOff x="10031532" y="4402078"/>
              <a:chExt cx="1342109" cy="1062056"/>
            </a:xfrm>
          </p:grpSpPr>
          <p:sp>
            <p:nvSpPr>
              <p:cNvPr id="485" name="Rectangle 484"/>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86"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endParaRPr>
              </a:p>
            </p:txBody>
          </p:sp>
          <p:sp>
            <p:nvSpPr>
              <p:cNvPr id="487" name="Rectangle 486"/>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endParaRPr>
              </a:p>
            </p:txBody>
          </p:sp>
          <p:sp>
            <p:nvSpPr>
              <p:cNvPr id="488" name="Rectangle 48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endParaRPr>
              </a:p>
            </p:txBody>
          </p:sp>
        </p:grpSp>
        <p:sp>
          <p:nvSpPr>
            <p:cNvPr id="484" name="TextBox 483"/>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defRPr/>
              </a:pPr>
              <a:r>
                <a:rPr lang="en-US" sz="2940" dirty="0">
                  <a:gradFill>
                    <a:gsLst>
                      <a:gs pos="2917">
                        <a:srgbClr val="404040"/>
                      </a:gs>
                      <a:gs pos="30000">
                        <a:srgbClr val="404040"/>
                      </a:gs>
                    </a:gsLst>
                    <a:lin ang="5400000" scaled="0"/>
                  </a:gradFill>
                  <a:latin typeface="Segoe UI Light"/>
                </a:rPr>
                <a:t>HTML</a:t>
              </a:r>
            </a:p>
          </p:txBody>
        </p:sp>
      </p:grpSp>
      <p:grpSp>
        <p:nvGrpSpPr>
          <p:cNvPr id="489" name="Group 488"/>
          <p:cNvGrpSpPr/>
          <p:nvPr/>
        </p:nvGrpSpPr>
        <p:grpSpPr>
          <a:xfrm>
            <a:off x="6916824" y="5028186"/>
            <a:ext cx="881657" cy="1287848"/>
            <a:chOff x="6803259" y="4273052"/>
            <a:chExt cx="899570" cy="1314014"/>
          </a:xfrm>
        </p:grpSpPr>
        <p:sp>
          <p:nvSpPr>
            <p:cNvPr id="490" name="Rounded Rectangle 489"/>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ounded Rectangle 490"/>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93"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494" name="AutoShape 165"/>
          <p:cNvSpPr>
            <a:spLocks noChangeAspect="1" noChangeArrowheads="1" noTextEdit="1"/>
          </p:cNvSpPr>
          <p:nvPr/>
        </p:nvSpPr>
        <p:spPr bwMode="auto">
          <a:xfrm>
            <a:off x="8366109" y="3826200"/>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grpSp>
        <p:nvGrpSpPr>
          <p:cNvPr id="495" name="Group 494"/>
          <p:cNvGrpSpPr/>
          <p:nvPr/>
        </p:nvGrpSpPr>
        <p:grpSpPr>
          <a:xfrm>
            <a:off x="8367161" y="3870593"/>
            <a:ext cx="857796" cy="694958"/>
            <a:chOff x="8283062" y="3056784"/>
            <a:chExt cx="875225" cy="709078"/>
          </a:xfrm>
        </p:grpSpPr>
        <p:sp>
          <p:nvSpPr>
            <p:cNvPr id="496"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497"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grpSp>
      <p:grpSp>
        <p:nvGrpSpPr>
          <p:cNvPr id="498" name="Group 497"/>
          <p:cNvGrpSpPr/>
          <p:nvPr/>
        </p:nvGrpSpPr>
        <p:grpSpPr>
          <a:xfrm>
            <a:off x="9224954" y="3870593"/>
            <a:ext cx="594199" cy="701685"/>
            <a:chOff x="9158285" y="3056784"/>
            <a:chExt cx="606272" cy="715942"/>
          </a:xfrm>
        </p:grpSpPr>
        <p:sp>
          <p:nvSpPr>
            <p:cNvPr id="499"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500"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grpSp>
      <p:grpSp>
        <p:nvGrpSpPr>
          <p:cNvPr id="501" name="Group 500"/>
          <p:cNvGrpSpPr/>
          <p:nvPr/>
        </p:nvGrpSpPr>
        <p:grpSpPr>
          <a:xfrm>
            <a:off x="8231692" y="4501072"/>
            <a:ext cx="1304935" cy="1814962"/>
            <a:chOff x="8144842" y="4004140"/>
            <a:chExt cx="1331448" cy="1851838"/>
          </a:xfrm>
        </p:grpSpPr>
        <p:pic>
          <p:nvPicPr>
            <p:cNvPr id="502" name="Picture 501"/>
            <p:cNvPicPr>
              <a:picLocks noChangeAspect="1"/>
            </p:cNvPicPr>
            <p:nvPr/>
          </p:nvPicPr>
          <p:blipFill>
            <a:blip r:embed="rId2"/>
            <a:stretch>
              <a:fillRect/>
            </a:stretch>
          </p:blipFill>
          <p:spPr>
            <a:xfrm>
              <a:off x="8843731" y="4004140"/>
              <a:ext cx="632559" cy="1851838"/>
            </a:xfrm>
            <a:prstGeom prst="rect">
              <a:avLst/>
            </a:prstGeom>
          </p:spPr>
        </p:pic>
        <p:pic>
          <p:nvPicPr>
            <p:cNvPr id="503" name="Picture 502"/>
            <p:cNvPicPr>
              <a:picLocks noChangeAspect="1"/>
            </p:cNvPicPr>
            <p:nvPr/>
          </p:nvPicPr>
          <p:blipFill>
            <a:blip r:embed="rId3"/>
            <a:stretch>
              <a:fillRect/>
            </a:stretch>
          </p:blipFill>
          <p:spPr>
            <a:xfrm>
              <a:off x="8144842" y="4762867"/>
              <a:ext cx="1080760" cy="1093111"/>
            </a:xfrm>
            <a:prstGeom prst="rect">
              <a:avLst/>
            </a:prstGeom>
          </p:spPr>
        </p:pic>
      </p:grpSp>
      <p:grpSp>
        <p:nvGrpSpPr>
          <p:cNvPr id="504" name="Group 503"/>
          <p:cNvGrpSpPr/>
          <p:nvPr/>
        </p:nvGrpSpPr>
        <p:grpSpPr>
          <a:xfrm>
            <a:off x="10675242" y="3870593"/>
            <a:ext cx="444984" cy="1415835"/>
            <a:chOff x="10638038" y="3056784"/>
            <a:chExt cx="454025" cy="1444602"/>
          </a:xfrm>
        </p:grpSpPr>
        <p:sp>
          <p:nvSpPr>
            <p:cNvPr id="505"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506"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grpSp>
      <p:grpSp>
        <p:nvGrpSpPr>
          <p:cNvPr id="507" name="Group 506"/>
          <p:cNvGrpSpPr/>
          <p:nvPr/>
        </p:nvGrpSpPr>
        <p:grpSpPr>
          <a:xfrm>
            <a:off x="7101170" y="3870593"/>
            <a:ext cx="374969" cy="1777550"/>
            <a:chOff x="6991350" y="3056784"/>
            <a:chExt cx="382588" cy="1813666"/>
          </a:xfrm>
        </p:grpSpPr>
        <p:grpSp>
          <p:nvGrpSpPr>
            <p:cNvPr id="508" name="Group 507"/>
            <p:cNvGrpSpPr/>
            <p:nvPr/>
          </p:nvGrpSpPr>
          <p:grpSpPr>
            <a:xfrm>
              <a:off x="6991350" y="3092450"/>
              <a:ext cx="382588" cy="1778000"/>
              <a:chOff x="6991350" y="3092450"/>
              <a:chExt cx="382588" cy="1778000"/>
            </a:xfrm>
          </p:grpSpPr>
          <p:sp>
            <p:nvSpPr>
              <p:cNvPr id="510"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sp>
            <p:nvSpPr>
              <p:cNvPr id="511"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grpSp>
        <p:sp>
          <p:nvSpPr>
            <p:cNvPr id="509"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endParaRPr>
            </a:p>
          </p:txBody>
        </p:sp>
      </p:grpSp>
      <p:sp>
        <p:nvSpPr>
          <p:cNvPr id="174" name="TextBox 173"/>
          <p:cNvSpPr txBox="1"/>
          <p:nvPr/>
        </p:nvSpPr>
        <p:spPr>
          <a:xfrm>
            <a:off x="11280894" y="167118"/>
            <a:ext cx="698381"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Intro </a:t>
            </a:r>
            <a:endParaRPr lang="en-US" sz="1400" dirty="0" smtClean="0">
              <a:gradFill>
                <a:gsLst>
                  <a:gs pos="8367">
                    <a:schemeClr val="tx1"/>
                  </a:gs>
                  <a:gs pos="31000">
                    <a:schemeClr val="tx1"/>
                  </a:gs>
                </a:gsLst>
                <a:lin ang="5400000" scaled="0"/>
              </a:gradFill>
            </a:endParaRPr>
          </a:p>
        </p:txBody>
      </p:sp>
    </p:spTree>
    <p:extLst>
      <p:ext uri="{BB962C8B-B14F-4D97-AF65-F5344CB8AC3E}">
        <p14:creationId xmlns:p14="http://schemas.microsoft.com/office/powerpoint/2010/main" val="228816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640" fill="hold"/>
                                        <p:tgtEl>
                                          <p:spTgt spid="284"/>
                                        </p:tgtEl>
                                        <p:attrNameLst>
                                          <p:attrName>ppt_x</p:attrName>
                                        </p:attrNameLst>
                                      </p:cBhvr>
                                      <p:tavLst>
                                        <p:tav tm="0">
                                          <p:val>
                                            <p:strVal val="0-#ppt_w/2"/>
                                          </p:val>
                                        </p:tav>
                                        <p:tav tm="100000">
                                          <p:val>
                                            <p:strVal val="#ppt_x"/>
                                          </p:val>
                                        </p:tav>
                                      </p:tavLst>
                                    </p:anim>
                                    <p:anim calcmode="lin" valueType="num">
                                      <p:cBhvr additive="base">
                                        <p:cTn id="8" dur="640" fill="hold"/>
                                        <p:tgtEl>
                                          <p:spTgt spid="284"/>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283"/>
                                        </p:tgtEl>
                                        <p:attrNameLst>
                                          <p:attrName>style.visibility</p:attrName>
                                        </p:attrNameLst>
                                      </p:cBhvr>
                                      <p:to>
                                        <p:strVal val="visible"/>
                                      </p:to>
                                    </p:set>
                                    <p:anim calcmode="lin" valueType="num">
                                      <p:cBhvr additive="base">
                                        <p:cTn id="12" dur="640" fill="hold"/>
                                        <p:tgtEl>
                                          <p:spTgt spid="283"/>
                                        </p:tgtEl>
                                        <p:attrNameLst>
                                          <p:attrName>ppt_x</p:attrName>
                                        </p:attrNameLst>
                                      </p:cBhvr>
                                      <p:tavLst>
                                        <p:tav tm="0">
                                          <p:val>
                                            <p:strVal val="1+#ppt_w/2"/>
                                          </p:val>
                                        </p:tav>
                                        <p:tav tm="100000">
                                          <p:val>
                                            <p:strVal val="#ppt_x"/>
                                          </p:val>
                                        </p:tav>
                                      </p:tavLst>
                                    </p:anim>
                                    <p:anim calcmode="lin" valueType="num">
                                      <p:cBhvr additive="base">
                                        <p:cTn id="13" dur="640" fill="hold"/>
                                        <p:tgtEl>
                                          <p:spTgt spid="28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65"/>
                                        </p:tgtEl>
                                        <p:attrNameLst>
                                          <p:attrName>style.visibility</p:attrName>
                                        </p:attrNameLst>
                                      </p:cBhvr>
                                      <p:to>
                                        <p:strVal val="visible"/>
                                      </p:to>
                                    </p:set>
                                    <p:animEffect transition="in" filter="fade">
                                      <p:cBhvr>
                                        <p:cTn id="18" dur="500"/>
                                        <p:tgtEl>
                                          <p:spTgt spid="465"/>
                                        </p:tgtEl>
                                      </p:cBhvr>
                                    </p:animEffect>
                                    <p:anim calcmode="lin" valueType="num">
                                      <p:cBhvr>
                                        <p:cTn id="19" dur="500" fill="hold"/>
                                        <p:tgtEl>
                                          <p:spTgt spid="465"/>
                                        </p:tgtEl>
                                        <p:attrNameLst>
                                          <p:attrName>ppt_x</p:attrName>
                                        </p:attrNameLst>
                                      </p:cBhvr>
                                      <p:tavLst>
                                        <p:tav tm="0">
                                          <p:val>
                                            <p:strVal val="#ppt_x"/>
                                          </p:val>
                                        </p:tav>
                                        <p:tav tm="100000">
                                          <p:val>
                                            <p:strVal val="#ppt_x"/>
                                          </p:val>
                                        </p:tav>
                                      </p:tavLst>
                                    </p:anim>
                                    <p:anim calcmode="lin" valueType="num">
                                      <p:cBhvr>
                                        <p:cTn id="20" dur="500" fill="hold"/>
                                        <p:tgtEl>
                                          <p:spTgt spid="465"/>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466"/>
                                        </p:tgtEl>
                                        <p:attrNameLst>
                                          <p:attrName>style.visibility</p:attrName>
                                        </p:attrNameLst>
                                      </p:cBhvr>
                                      <p:to>
                                        <p:strVal val="visible"/>
                                      </p:to>
                                    </p:set>
                                    <p:animEffect transition="in" filter="fade">
                                      <p:cBhvr>
                                        <p:cTn id="24" dur="500"/>
                                        <p:tgtEl>
                                          <p:spTgt spid="466"/>
                                        </p:tgtEl>
                                      </p:cBhvr>
                                    </p:animEffect>
                                    <p:anim calcmode="lin" valueType="num">
                                      <p:cBhvr>
                                        <p:cTn id="25" dur="500" fill="hold"/>
                                        <p:tgtEl>
                                          <p:spTgt spid="466"/>
                                        </p:tgtEl>
                                        <p:attrNameLst>
                                          <p:attrName>ppt_x</p:attrName>
                                        </p:attrNameLst>
                                      </p:cBhvr>
                                      <p:tavLst>
                                        <p:tav tm="0">
                                          <p:val>
                                            <p:strVal val="#ppt_x"/>
                                          </p:val>
                                        </p:tav>
                                        <p:tav tm="100000">
                                          <p:val>
                                            <p:strVal val="#ppt_x"/>
                                          </p:val>
                                        </p:tav>
                                      </p:tavLst>
                                    </p:anim>
                                    <p:anim calcmode="lin" valueType="num">
                                      <p:cBhvr>
                                        <p:cTn id="26" dur="500" fill="hold"/>
                                        <p:tgtEl>
                                          <p:spTgt spid="466"/>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467"/>
                                        </p:tgtEl>
                                        <p:attrNameLst>
                                          <p:attrName>style.visibility</p:attrName>
                                        </p:attrNameLst>
                                      </p:cBhvr>
                                      <p:to>
                                        <p:strVal val="visible"/>
                                      </p:to>
                                    </p:set>
                                    <p:animEffect transition="in" filter="fade">
                                      <p:cBhvr>
                                        <p:cTn id="30" dur="500"/>
                                        <p:tgtEl>
                                          <p:spTgt spid="467"/>
                                        </p:tgtEl>
                                      </p:cBhvr>
                                    </p:animEffect>
                                    <p:anim calcmode="lin" valueType="num">
                                      <p:cBhvr>
                                        <p:cTn id="31" dur="500" fill="hold"/>
                                        <p:tgtEl>
                                          <p:spTgt spid="467"/>
                                        </p:tgtEl>
                                        <p:attrNameLst>
                                          <p:attrName>ppt_x</p:attrName>
                                        </p:attrNameLst>
                                      </p:cBhvr>
                                      <p:tavLst>
                                        <p:tav tm="0">
                                          <p:val>
                                            <p:strVal val="#ppt_x"/>
                                          </p:val>
                                        </p:tav>
                                        <p:tav tm="100000">
                                          <p:val>
                                            <p:strVal val="#ppt_x"/>
                                          </p:val>
                                        </p:tav>
                                      </p:tavLst>
                                    </p:anim>
                                    <p:anim calcmode="lin" valueType="num">
                                      <p:cBhvr>
                                        <p:cTn id="32" dur="500" fill="hold"/>
                                        <p:tgtEl>
                                          <p:spTgt spid="467"/>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468"/>
                                        </p:tgtEl>
                                        <p:attrNameLst>
                                          <p:attrName>style.visibility</p:attrName>
                                        </p:attrNameLst>
                                      </p:cBhvr>
                                      <p:to>
                                        <p:strVal val="visible"/>
                                      </p:to>
                                    </p:set>
                                    <p:animEffect transition="in" filter="fade">
                                      <p:cBhvr>
                                        <p:cTn id="36" dur="500"/>
                                        <p:tgtEl>
                                          <p:spTgt spid="468"/>
                                        </p:tgtEl>
                                      </p:cBhvr>
                                    </p:animEffect>
                                    <p:anim calcmode="lin" valueType="num">
                                      <p:cBhvr>
                                        <p:cTn id="37" dur="500" fill="hold"/>
                                        <p:tgtEl>
                                          <p:spTgt spid="468"/>
                                        </p:tgtEl>
                                        <p:attrNameLst>
                                          <p:attrName>ppt_x</p:attrName>
                                        </p:attrNameLst>
                                      </p:cBhvr>
                                      <p:tavLst>
                                        <p:tav tm="0">
                                          <p:val>
                                            <p:strVal val="#ppt_x"/>
                                          </p:val>
                                        </p:tav>
                                        <p:tav tm="100000">
                                          <p:val>
                                            <p:strVal val="#ppt_x"/>
                                          </p:val>
                                        </p:tav>
                                      </p:tavLst>
                                    </p:anim>
                                    <p:anim calcmode="lin" valueType="num">
                                      <p:cBhvr>
                                        <p:cTn id="38" dur="500" fill="hold"/>
                                        <p:tgtEl>
                                          <p:spTgt spid="468"/>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469"/>
                                        </p:tgtEl>
                                        <p:attrNameLst>
                                          <p:attrName>style.visibility</p:attrName>
                                        </p:attrNameLst>
                                      </p:cBhvr>
                                      <p:to>
                                        <p:strVal val="visible"/>
                                      </p:to>
                                    </p:set>
                                    <p:animEffect transition="in" filter="fade">
                                      <p:cBhvr>
                                        <p:cTn id="42" dur="500"/>
                                        <p:tgtEl>
                                          <p:spTgt spid="469"/>
                                        </p:tgtEl>
                                      </p:cBhvr>
                                    </p:animEffect>
                                    <p:anim calcmode="lin" valueType="num">
                                      <p:cBhvr>
                                        <p:cTn id="43" dur="500" fill="hold"/>
                                        <p:tgtEl>
                                          <p:spTgt spid="469"/>
                                        </p:tgtEl>
                                        <p:attrNameLst>
                                          <p:attrName>ppt_x</p:attrName>
                                        </p:attrNameLst>
                                      </p:cBhvr>
                                      <p:tavLst>
                                        <p:tav tm="0">
                                          <p:val>
                                            <p:strVal val="#ppt_x"/>
                                          </p:val>
                                        </p:tav>
                                        <p:tav tm="100000">
                                          <p:val>
                                            <p:strVal val="#ppt_x"/>
                                          </p:val>
                                        </p:tav>
                                      </p:tavLst>
                                    </p:anim>
                                    <p:anim calcmode="lin" valueType="num">
                                      <p:cBhvr>
                                        <p:cTn id="44" dur="500" fill="hold"/>
                                        <p:tgtEl>
                                          <p:spTgt spid="469"/>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470"/>
                                        </p:tgtEl>
                                        <p:attrNameLst>
                                          <p:attrName>style.visibility</p:attrName>
                                        </p:attrNameLst>
                                      </p:cBhvr>
                                      <p:to>
                                        <p:strVal val="visible"/>
                                      </p:to>
                                    </p:set>
                                    <p:animEffect transition="in" filter="fade">
                                      <p:cBhvr>
                                        <p:cTn id="48" dur="500"/>
                                        <p:tgtEl>
                                          <p:spTgt spid="470"/>
                                        </p:tgtEl>
                                      </p:cBhvr>
                                    </p:animEffect>
                                    <p:anim calcmode="lin" valueType="num">
                                      <p:cBhvr>
                                        <p:cTn id="49" dur="500" fill="hold"/>
                                        <p:tgtEl>
                                          <p:spTgt spid="470"/>
                                        </p:tgtEl>
                                        <p:attrNameLst>
                                          <p:attrName>ppt_x</p:attrName>
                                        </p:attrNameLst>
                                      </p:cBhvr>
                                      <p:tavLst>
                                        <p:tav tm="0">
                                          <p:val>
                                            <p:strVal val="#ppt_x"/>
                                          </p:val>
                                        </p:tav>
                                        <p:tav tm="100000">
                                          <p:val>
                                            <p:strVal val="#ppt_x"/>
                                          </p:val>
                                        </p:tav>
                                      </p:tavLst>
                                    </p:anim>
                                    <p:anim calcmode="lin" valueType="num">
                                      <p:cBhvr>
                                        <p:cTn id="50" dur="500" fill="hold"/>
                                        <p:tgtEl>
                                          <p:spTgt spid="470"/>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71"/>
                                        </p:tgtEl>
                                        <p:attrNameLst>
                                          <p:attrName>style.visibility</p:attrName>
                                        </p:attrNameLst>
                                      </p:cBhvr>
                                      <p:to>
                                        <p:strVal val="visible"/>
                                      </p:to>
                                    </p:set>
                                    <p:animEffect transition="in" filter="fade">
                                      <p:cBhvr>
                                        <p:cTn id="54" dur="500"/>
                                        <p:tgtEl>
                                          <p:spTgt spid="471"/>
                                        </p:tgtEl>
                                      </p:cBhvr>
                                    </p:animEffect>
                                    <p:anim calcmode="lin" valueType="num">
                                      <p:cBhvr>
                                        <p:cTn id="55" dur="500" fill="hold"/>
                                        <p:tgtEl>
                                          <p:spTgt spid="471"/>
                                        </p:tgtEl>
                                        <p:attrNameLst>
                                          <p:attrName>ppt_x</p:attrName>
                                        </p:attrNameLst>
                                      </p:cBhvr>
                                      <p:tavLst>
                                        <p:tav tm="0">
                                          <p:val>
                                            <p:strVal val="#ppt_x"/>
                                          </p:val>
                                        </p:tav>
                                        <p:tav tm="100000">
                                          <p:val>
                                            <p:strVal val="#ppt_x"/>
                                          </p:val>
                                        </p:tav>
                                      </p:tavLst>
                                    </p:anim>
                                    <p:anim calcmode="lin" valueType="num">
                                      <p:cBhvr>
                                        <p:cTn id="56" dur="500" fill="hold"/>
                                        <p:tgtEl>
                                          <p:spTgt spid="47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507"/>
                                        </p:tgtEl>
                                        <p:attrNameLst>
                                          <p:attrName>style.visibility</p:attrName>
                                        </p:attrNameLst>
                                      </p:cBhvr>
                                      <p:to>
                                        <p:strVal val="visible"/>
                                      </p:to>
                                    </p:set>
                                    <p:animEffect transition="in" filter="wipe(down)">
                                      <p:cBhvr>
                                        <p:cTn id="61" dur="1000"/>
                                        <p:tgtEl>
                                          <p:spTgt spid="507"/>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472"/>
                                        </p:tgtEl>
                                        <p:attrNameLst>
                                          <p:attrName>style.color</p:attrName>
                                        </p:attrNameLst>
                                      </p:cBhvr>
                                      <p:to>
                                        <a:srgbClr val="0078D7"/>
                                      </p:to>
                                    </p:animClr>
                                    <p:animClr clrSpc="rgb" dir="cw">
                                      <p:cBhvr>
                                        <p:cTn id="65" dur="500" fill="hold"/>
                                        <p:tgtEl>
                                          <p:spTgt spid="472"/>
                                        </p:tgtEl>
                                        <p:attrNameLst>
                                          <p:attrName>fillcolor</p:attrName>
                                        </p:attrNameLst>
                                      </p:cBhvr>
                                      <p:to>
                                        <a:srgbClr val="0078D7"/>
                                      </p:to>
                                    </p:animClr>
                                    <p:set>
                                      <p:cBhvr>
                                        <p:cTn id="66" dur="500" fill="hold"/>
                                        <p:tgtEl>
                                          <p:spTgt spid="472"/>
                                        </p:tgtEl>
                                        <p:attrNameLst>
                                          <p:attrName>fill.type</p:attrName>
                                        </p:attrNameLst>
                                      </p:cBhvr>
                                      <p:to>
                                        <p:strVal val="solid"/>
                                      </p:to>
                                    </p:set>
                                    <p:set>
                                      <p:cBhvr>
                                        <p:cTn id="67" dur="500" fill="hold"/>
                                        <p:tgtEl>
                                          <p:spTgt spid="472"/>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495"/>
                                        </p:tgtEl>
                                        <p:attrNameLst>
                                          <p:attrName>style.visibility</p:attrName>
                                        </p:attrNameLst>
                                      </p:cBhvr>
                                      <p:to>
                                        <p:strVal val="visible"/>
                                      </p:to>
                                    </p:set>
                                    <p:animEffect transition="in" filter="wipe(down)">
                                      <p:cBhvr>
                                        <p:cTn id="71" dur="600"/>
                                        <p:tgtEl>
                                          <p:spTgt spid="495"/>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474"/>
                                        </p:tgtEl>
                                        <p:attrNameLst>
                                          <p:attrName>style.color</p:attrName>
                                        </p:attrNameLst>
                                      </p:cBhvr>
                                      <p:to>
                                        <a:srgbClr val="FF8C00"/>
                                      </p:to>
                                    </p:animClr>
                                    <p:animClr clrSpc="rgb" dir="cw">
                                      <p:cBhvr>
                                        <p:cTn id="75" dur="500" fill="hold"/>
                                        <p:tgtEl>
                                          <p:spTgt spid="474"/>
                                        </p:tgtEl>
                                        <p:attrNameLst>
                                          <p:attrName>fillcolor</p:attrName>
                                        </p:attrNameLst>
                                      </p:cBhvr>
                                      <p:to>
                                        <a:srgbClr val="FF8C00"/>
                                      </p:to>
                                    </p:animClr>
                                    <p:set>
                                      <p:cBhvr>
                                        <p:cTn id="76" dur="500" fill="hold"/>
                                        <p:tgtEl>
                                          <p:spTgt spid="474"/>
                                        </p:tgtEl>
                                        <p:attrNameLst>
                                          <p:attrName>fill.type</p:attrName>
                                        </p:attrNameLst>
                                      </p:cBhvr>
                                      <p:to>
                                        <p:strVal val="solid"/>
                                      </p:to>
                                    </p:set>
                                    <p:set>
                                      <p:cBhvr>
                                        <p:cTn id="77" dur="500" fill="hold"/>
                                        <p:tgtEl>
                                          <p:spTgt spid="474"/>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498"/>
                                        </p:tgtEl>
                                        <p:attrNameLst>
                                          <p:attrName>style.visibility</p:attrName>
                                        </p:attrNameLst>
                                      </p:cBhvr>
                                      <p:to>
                                        <p:strVal val="visible"/>
                                      </p:to>
                                    </p:set>
                                    <p:animEffect transition="in" filter="wipe(down)">
                                      <p:cBhvr>
                                        <p:cTn id="81" dur="600"/>
                                        <p:tgtEl>
                                          <p:spTgt spid="498"/>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476"/>
                                        </p:tgtEl>
                                        <p:attrNameLst>
                                          <p:attrName>style.color</p:attrName>
                                        </p:attrNameLst>
                                      </p:cBhvr>
                                      <p:to>
                                        <a:srgbClr val="5C2D91"/>
                                      </p:to>
                                    </p:animClr>
                                    <p:animClr clrSpc="rgb" dir="cw">
                                      <p:cBhvr>
                                        <p:cTn id="85" dur="500" fill="hold"/>
                                        <p:tgtEl>
                                          <p:spTgt spid="476"/>
                                        </p:tgtEl>
                                        <p:attrNameLst>
                                          <p:attrName>fillcolor</p:attrName>
                                        </p:attrNameLst>
                                      </p:cBhvr>
                                      <p:to>
                                        <a:srgbClr val="5C2D91"/>
                                      </p:to>
                                    </p:animClr>
                                    <p:set>
                                      <p:cBhvr>
                                        <p:cTn id="86" dur="500" fill="hold"/>
                                        <p:tgtEl>
                                          <p:spTgt spid="476"/>
                                        </p:tgtEl>
                                        <p:attrNameLst>
                                          <p:attrName>fill.type</p:attrName>
                                        </p:attrNameLst>
                                      </p:cBhvr>
                                      <p:to>
                                        <p:strVal val="solid"/>
                                      </p:to>
                                    </p:set>
                                    <p:set>
                                      <p:cBhvr>
                                        <p:cTn id="87" dur="500" fill="hold"/>
                                        <p:tgtEl>
                                          <p:spTgt spid="476"/>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504"/>
                                        </p:tgtEl>
                                        <p:attrNameLst>
                                          <p:attrName>style.visibility</p:attrName>
                                        </p:attrNameLst>
                                      </p:cBhvr>
                                      <p:to>
                                        <p:strVal val="visible"/>
                                      </p:to>
                                    </p:set>
                                    <p:animEffect transition="in" filter="wipe(down)">
                                      <p:cBhvr>
                                        <p:cTn id="91" dur="1000"/>
                                        <p:tgtEl>
                                          <p:spTgt spid="504"/>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478"/>
                                        </p:tgtEl>
                                        <p:attrNameLst>
                                          <p:attrName>style.color</p:attrName>
                                        </p:attrNameLst>
                                      </p:cBhvr>
                                      <p:to>
                                        <a:srgbClr val="D83B01"/>
                                      </p:to>
                                    </p:animClr>
                                    <p:animClr clrSpc="rgb" dir="cw">
                                      <p:cBhvr>
                                        <p:cTn id="95" dur="500" fill="hold"/>
                                        <p:tgtEl>
                                          <p:spTgt spid="478"/>
                                        </p:tgtEl>
                                        <p:attrNameLst>
                                          <p:attrName>fillcolor</p:attrName>
                                        </p:attrNameLst>
                                      </p:cBhvr>
                                      <p:to>
                                        <a:srgbClr val="D83B01"/>
                                      </p:to>
                                    </p:animClr>
                                    <p:set>
                                      <p:cBhvr>
                                        <p:cTn id="96" dur="500" fill="hold"/>
                                        <p:tgtEl>
                                          <p:spTgt spid="478"/>
                                        </p:tgtEl>
                                        <p:attrNameLst>
                                          <p:attrName>fill.type</p:attrName>
                                        </p:attrNameLst>
                                      </p:cBhvr>
                                      <p:to>
                                        <p:strVal val="solid"/>
                                      </p:to>
                                    </p:set>
                                    <p:set>
                                      <p:cBhvr>
                                        <p:cTn id="97" dur="500" fill="hold"/>
                                        <p:tgtEl>
                                          <p:spTgt spid="47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4" grpId="0" animBg="1"/>
      <p:bldP spid="465" grpId="0" animBg="1"/>
      <p:bldP spid="466" grpId="0" animBg="1"/>
      <p:bldP spid="467" grpId="0" animBg="1"/>
      <p:bldP spid="468" grpId="0" animBg="1"/>
      <p:bldP spid="469" grpId="0" animBg="1"/>
      <p:bldP spid="470" grpId="0" animBg="1"/>
      <p:bldP spid="471" grpId="0" animBg="1"/>
      <p:bldP spid="472" grpId="0" animBg="1"/>
      <p:bldP spid="474" grpId="0" animBg="1"/>
      <p:bldP spid="476" grpId="0" animBg="1"/>
      <p:bldP spid="47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Freeform 5"/>
          <p:cNvSpPr>
            <a:spLocks/>
          </p:cNvSpPr>
          <p:nvPr/>
        </p:nvSpPr>
        <p:spPr bwMode="auto">
          <a:xfrm>
            <a:off x="427869" y="1507106"/>
            <a:ext cx="933533" cy="1840615"/>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2">
              <a:lumMod val="75000"/>
            </a:schemeClr>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7" name="AutoShape 3" hidden="1"/>
          <p:cNvSpPr>
            <a:spLocks noChangeAspect="1" noChangeArrowheads="1" noTextEdit="1"/>
          </p:cNvSpPr>
          <p:nvPr/>
        </p:nvSpPr>
        <p:spPr bwMode="auto">
          <a:xfrm>
            <a:off x="227160" y="2084714"/>
            <a:ext cx="938201" cy="184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 name="Title 2"/>
          <p:cNvSpPr>
            <a:spLocks noGrp="1"/>
          </p:cNvSpPr>
          <p:nvPr>
            <p:ph type="title"/>
          </p:nvPr>
        </p:nvSpPr>
        <p:spPr>
          <a:xfrm>
            <a:off x="1613456" y="1507106"/>
            <a:ext cx="5825244" cy="2139432"/>
          </a:xfrm>
        </p:spPr>
        <p:txBody>
          <a:bodyPr/>
          <a:lstStyle/>
          <a:p>
            <a:r>
              <a:rPr lang="en-US" dirty="0"/>
              <a:t>Extend</a:t>
            </a:r>
            <a:br>
              <a:rPr lang="en-US" dirty="0"/>
            </a:br>
            <a:r>
              <a:rPr lang="en-US" dirty="0"/>
              <a:t>Office 365</a:t>
            </a:r>
          </a:p>
        </p:txBody>
      </p:sp>
      <p:sp>
        <p:nvSpPr>
          <p:cNvPr id="9" name="Rectangle 8"/>
          <p:cNvSpPr/>
          <p:nvPr/>
        </p:nvSpPr>
        <p:spPr>
          <a:xfrm>
            <a:off x="8031162" y="2202985"/>
            <a:ext cx="3780435" cy="363851"/>
          </a:xfrm>
          <a:prstGeom prst="rect">
            <a:avLst/>
          </a:prstGeom>
        </p:spPr>
        <p:txBody>
          <a:bodyPr wrap="none">
            <a:spAutoFit/>
          </a:bodyPr>
          <a:lstStyle/>
          <a:p>
            <a:pPr defTabSz="914093"/>
            <a:r>
              <a:rPr lang="en-US" sz="1764" b="1" dirty="0">
                <a:gradFill>
                  <a:gsLst>
                    <a:gs pos="26496">
                      <a:schemeClr val="tx1"/>
                    </a:gs>
                    <a:gs pos="44000">
                      <a:schemeClr val="tx1"/>
                    </a:gs>
                  </a:gsLst>
                  <a:lin ang="5400000" scaled="0"/>
                </a:gradFill>
              </a:rPr>
              <a:t>OFFICE &amp; SHAREPOINT ADD-INS</a:t>
            </a:r>
            <a:endParaRPr lang="en-US" sz="1764" dirty="0">
              <a:gradFill>
                <a:gsLst>
                  <a:gs pos="26496">
                    <a:schemeClr val="tx1"/>
                  </a:gs>
                  <a:gs pos="44000">
                    <a:schemeClr val="tx1"/>
                  </a:gs>
                </a:gsLst>
                <a:lin ang="5400000" scaled="0"/>
              </a:gradFill>
            </a:endParaRPr>
          </a:p>
        </p:txBody>
      </p:sp>
      <p:grpSp>
        <p:nvGrpSpPr>
          <p:cNvPr id="2" name="Group 1"/>
          <p:cNvGrpSpPr/>
          <p:nvPr/>
        </p:nvGrpSpPr>
        <p:grpSpPr>
          <a:xfrm>
            <a:off x="8683626" y="2660705"/>
            <a:ext cx="2407368" cy="2611403"/>
            <a:chOff x="6339317" y="702466"/>
            <a:chExt cx="2953975" cy="3204337"/>
          </a:xfrm>
        </p:grpSpPr>
        <p:sp>
          <p:nvSpPr>
            <p:cNvPr id="10" name="Freeform 9"/>
            <p:cNvSpPr>
              <a:spLocks noEditPoints="1"/>
            </p:cNvSpPr>
            <p:nvPr/>
          </p:nvSpPr>
          <p:spPr bwMode="auto">
            <a:xfrm>
              <a:off x="6339317" y="702466"/>
              <a:ext cx="2953975" cy="3204337"/>
            </a:xfrm>
            <a:custGeom>
              <a:avLst/>
              <a:gdLst>
                <a:gd name="T0" fmla="*/ 896 w 907"/>
                <a:gd name="T1" fmla="*/ 0 h 748"/>
                <a:gd name="T2" fmla="*/ 11 w 907"/>
                <a:gd name="T3" fmla="*/ 0 h 748"/>
                <a:gd name="T4" fmla="*/ 0 w 907"/>
                <a:gd name="T5" fmla="*/ 11 h 748"/>
                <a:gd name="T6" fmla="*/ 0 w 907"/>
                <a:gd name="T7" fmla="*/ 589 h 748"/>
                <a:gd name="T8" fmla="*/ 11 w 907"/>
                <a:gd name="T9" fmla="*/ 600 h 748"/>
                <a:gd name="T10" fmla="*/ 390 w 907"/>
                <a:gd name="T11" fmla="*/ 600 h 748"/>
                <a:gd name="T12" fmla="*/ 390 w 907"/>
                <a:gd name="T13" fmla="*/ 679 h 748"/>
                <a:gd name="T14" fmla="*/ 251 w 907"/>
                <a:gd name="T15" fmla="*/ 679 h 748"/>
                <a:gd name="T16" fmla="*/ 218 w 907"/>
                <a:gd name="T17" fmla="*/ 733 h 748"/>
                <a:gd name="T18" fmla="*/ 218 w 907"/>
                <a:gd name="T19" fmla="*/ 748 h 748"/>
                <a:gd name="T20" fmla="*/ 690 w 907"/>
                <a:gd name="T21" fmla="*/ 748 h 748"/>
                <a:gd name="T22" fmla="*/ 690 w 907"/>
                <a:gd name="T23" fmla="*/ 733 h 748"/>
                <a:gd name="T24" fmla="*/ 648 w 907"/>
                <a:gd name="T25" fmla="*/ 679 h 748"/>
                <a:gd name="T26" fmla="*/ 513 w 907"/>
                <a:gd name="T27" fmla="*/ 679 h 748"/>
                <a:gd name="T28" fmla="*/ 513 w 907"/>
                <a:gd name="T29" fmla="*/ 600 h 748"/>
                <a:gd name="T30" fmla="*/ 896 w 907"/>
                <a:gd name="T31" fmla="*/ 600 h 748"/>
                <a:gd name="T32" fmla="*/ 907 w 907"/>
                <a:gd name="T33" fmla="*/ 589 h 748"/>
                <a:gd name="T34" fmla="*/ 907 w 907"/>
                <a:gd name="T35" fmla="*/ 11 h 748"/>
                <a:gd name="T36" fmla="*/ 896 w 907"/>
                <a:gd name="T37" fmla="*/ 0 h 748"/>
                <a:gd name="T38" fmla="*/ 441 w 907"/>
                <a:gd name="T39" fmla="*/ 560 h 748"/>
                <a:gd name="T40" fmla="*/ 453 w 907"/>
                <a:gd name="T41" fmla="*/ 549 h 748"/>
                <a:gd name="T42" fmla="*/ 464 w 907"/>
                <a:gd name="T43" fmla="*/ 560 h 748"/>
                <a:gd name="T44" fmla="*/ 453 w 907"/>
                <a:gd name="T45" fmla="*/ 571 h 748"/>
                <a:gd name="T46" fmla="*/ 441 w 907"/>
                <a:gd name="T47" fmla="*/ 560 h 748"/>
                <a:gd name="T48" fmla="*/ 877 w 907"/>
                <a:gd name="T49" fmla="*/ 514 h 748"/>
                <a:gd name="T50" fmla="*/ 31 w 907"/>
                <a:gd name="T51" fmla="*/ 514 h 748"/>
                <a:gd name="T52" fmla="*/ 31 w 907"/>
                <a:gd name="T53" fmla="*/ 62 h 748"/>
                <a:gd name="T54" fmla="*/ 877 w 907"/>
                <a:gd name="T55" fmla="*/ 62 h 748"/>
                <a:gd name="T56" fmla="*/ 877 w 907"/>
                <a:gd name="T57" fmla="*/ 514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748">
                  <a:moveTo>
                    <a:pt x="896" y="0"/>
                  </a:moveTo>
                  <a:cubicBezTo>
                    <a:pt x="11" y="0"/>
                    <a:pt x="11" y="0"/>
                    <a:pt x="11" y="0"/>
                  </a:cubicBezTo>
                  <a:cubicBezTo>
                    <a:pt x="5" y="0"/>
                    <a:pt x="0" y="5"/>
                    <a:pt x="0" y="11"/>
                  </a:cubicBezTo>
                  <a:cubicBezTo>
                    <a:pt x="0" y="589"/>
                    <a:pt x="0" y="589"/>
                    <a:pt x="0" y="589"/>
                  </a:cubicBezTo>
                  <a:cubicBezTo>
                    <a:pt x="0" y="595"/>
                    <a:pt x="5" y="600"/>
                    <a:pt x="11" y="600"/>
                  </a:cubicBezTo>
                  <a:cubicBezTo>
                    <a:pt x="390" y="600"/>
                    <a:pt x="390" y="600"/>
                    <a:pt x="390" y="600"/>
                  </a:cubicBezTo>
                  <a:cubicBezTo>
                    <a:pt x="390" y="679"/>
                    <a:pt x="390" y="679"/>
                    <a:pt x="390" y="679"/>
                  </a:cubicBezTo>
                  <a:cubicBezTo>
                    <a:pt x="251" y="679"/>
                    <a:pt x="251" y="679"/>
                    <a:pt x="251" y="679"/>
                  </a:cubicBezTo>
                  <a:cubicBezTo>
                    <a:pt x="218" y="733"/>
                    <a:pt x="218" y="733"/>
                    <a:pt x="218" y="733"/>
                  </a:cubicBezTo>
                  <a:cubicBezTo>
                    <a:pt x="218" y="748"/>
                    <a:pt x="218" y="748"/>
                    <a:pt x="218" y="748"/>
                  </a:cubicBezTo>
                  <a:cubicBezTo>
                    <a:pt x="690" y="748"/>
                    <a:pt x="690" y="748"/>
                    <a:pt x="690" y="748"/>
                  </a:cubicBezTo>
                  <a:cubicBezTo>
                    <a:pt x="690" y="733"/>
                    <a:pt x="690" y="733"/>
                    <a:pt x="690" y="733"/>
                  </a:cubicBezTo>
                  <a:cubicBezTo>
                    <a:pt x="648" y="679"/>
                    <a:pt x="648" y="679"/>
                    <a:pt x="648" y="679"/>
                  </a:cubicBezTo>
                  <a:cubicBezTo>
                    <a:pt x="513" y="679"/>
                    <a:pt x="513" y="679"/>
                    <a:pt x="513" y="679"/>
                  </a:cubicBezTo>
                  <a:cubicBezTo>
                    <a:pt x="513" y="600"/>
                    <a:pt x="513" y="600"/>
                    <a:pt x="513" y="600"/>
                  </a:cubicBezTo>
                  <a:cubicBezTo>
                    <a:pt x="896" y="600"/>
                    <a:pt x="896" y="600"/>
                    <a:pt x="896" y="600"/>
                  </a:cubicBezTo>
                  <a:cubicBezTo>
                    <a:pt x="902" y="600"/>
                    <a:pt x="907" y="595"/>
                    <a:pt x="907" y="589"/>
                  </a:cubicBezTo>
                  <a:cubicBezTo>
                    <a:pt x="907" y="11"/>
                    <a:pt x="907" y="11"/>
                    <a:pt x="907" y="11"/>
                  </a:cubicBezTo>
                  <a:cubicBezTo>
                    <a:pt x="907" y="5"/>
                    <a:pt x="902" y="0"/>
                    <a:pt x="896" y="0"/>
                  </a:cubicBezTo>
                  <a:moveTo>
                    <a:pt x="441" y="560"/>
                  </a:moveTo>
                  <a:cubicBezTo>
                    <a:pt x="441" y="554"/>
                    <a:pt x="446" y="549"/>
                    <a:pt x="453" y="549"/>
                  </a:cubicBezTo>
                  <a:cubicBezTo>
                    <a:pt x="459" y="549"/>
                    <a:pt x="464" y="554"/>
                    <a:pt x="464" y="560"/>
                  </a:cubicBezTo>
                  <a:cubicBezTo>
                    <a:pt x="464" y="566"/>
                    <a:pt x="459" y="571"/>
                    <a:pt x="453" y="571"/>
                  </a:cubicBezTo>
                  <a:cubicBezTo>
                    <a:pt x="446" y="571"/>
                    <a:pt x="441" y="566"/>
                    <a:pt x="441" y="560"/>
                  </a:cubicBezTo>
                  <a:moveTo>
                    <a:pt x="877" y="514"/>
                  </a:moveTo>
                  <a:cubicBezTo>
                    <a:pt x="31" y="514"/>
                    <a:pt x="31" y="514"/>
                    <a:pt x="31" y="514"/>
                  </a:cubicBezTo>
                  <a:cubicBezTo>
                    <a:pt x="31" y="62"/>
                    <a:pt x="31" y="62"/>
                    <a:pt x="31" y="62"/>
                  </a:cubicBezTo>
                  <a:cubicBezTo>
                    <a:pt x="877" y="62"/>
                    <a:pt x="877" y="62"/>
                    <a:pt x="877" y="62"/>
                  </a:cubicBezTo>
                  <a:cubicBezTo>
                    <a:pt x="877" y="514"/>
                    <a:pt x="877" y="514"/>
                    <a:pt x="877" y="514"/>
                  </a:cubicBezTo>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6474869" y="1012129"/>
              <a:ext cx="2667897" cy="1849590"/>
              <a:chOff x="3304700" y="1436428"/>
              <a:chExt cx="1604154" cy="1112122"/>
            </a:xfrm>
          </p:grpSpPr>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4700" y="1436428"/>
                <a:ext cx="1604154" cy="1112122"/>
              </a:xfrm>
              <a:prstGeom prst="rect">
                <a:avLst/>
              </a:prstGeom>
              <a:ln w="6350">
                <a:solidFill>
                  <a:schemeClr val="tx1">
                    <a:lumMod val="20000"/>
                    <a:lumOff val="80000"/>
                  </a:schemeClr>
                </a:solidFill>
              </a:ln>
              <a:effectLst/>
              <a:extLst>
                <a:ext uri="{909E8E84-426E-40DD-AFC4-6F175D3DCCD1}">
                  <a14:hiddenFill xmlns:a14="http://schemas.microsoft.com/office/drawing/2010/main">
                    <a:solidFill>
                      <a:schemeClr val="accent1"/>
                    </a:solidFill>
                  </a14:hiddenFill>
                </a:ext>
              </a:extLst>
            </p:spPr>
          </p:pic>
          <p:sp>
            <p:nvSpPr>
              <p:cNvPr id="13" name="Rectangle 36"/>
              <p:cNvSpPr/>
              <p:nvPr/>
            </p:nvSpPr>
            <p:spPr bwMode="auto">
              <a:xfrm>
                <a:off x="3587018" y="1702329"/>
                <a:ext cx="1265033" cy="3203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497" tIns="14750" rIns="14750" bIns="29497" numCol="1" spcCol="0" rtlCol="0" fromWordArt="0" anchor="b" anchorCtr="0" forceAA="0" compatLnSpc="1">
                <a:prstTxWarp prst="textNoShape">
                  <a:avLst/>
                </a:prstTxWarp>
                <a:noAutofit/>
              </a:bodyPr>
              <a:lstStyle/>
              <a:p>
                <a:pPr algn="ctr" defTabSz="698345" fontAlgn="base">
                  <a:spcBef>
                    <a:spcPct val="0"/>
                  </a:spcBef>
                  <a:spcAft>
                    <a:spcPct val="0"/>
                  </a:spcAft>
                </a:pPr>
                <a:endParaRPr lang="en-US" sz="918" spc="-39"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 name="AutoShape 3"/>
          <p:cNvSpPr>
            <a:spLocks noChangeAspect="1" noChangeArrowheads="1" noTextEdit="1"/>
          </p:cNvSpPr>
          <p:nvPr/>
        </p:nvSpPr>
        <p:spPr bwMode="auto">
          <a:xfrm>
            <a:off x="6513513" y="3652838"/>
            <a:ext cx="5227637"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94"/>
          <p:cNvSpPr>
            <a:spLocks/>
          </p:cNvSpPr>
          <p:nvPr/>
        </p:nvSpPr>
        <p:spPr bwMode="auto">
          <a:xfrm>
            <a:off x="8140700" y="4862513"/>
            <a:ext cx="158750" cy="604838"/>
          </a:xfrm>
          <a:custGeom>
            <a:avLst/>
            <a:gdLst>
              <a:gd name="T0" fmla="*/ 22 w 22"/>
              <a:gd name="T1" fmla="*/ 73 h 83"/>
              <a:gd name="T2" fmla="*/ 12 w 22"/>
              <a:gd name="T3" fmla="*/ 83 h 83"/>
              <a:gd name="T4" fmla="*/ 11 w 22"/>
              <a:gd name="T5" fmla="*/ 83 h 83"/>
              <a:gd name="T6" fmla="*/ 0 w 22"/>
              <a:gd name="T7" fmla="*/ 73 h 83"/>
              <a:gd name="T8" fmla="*/ 0 w 22"/>
              <a:gd name="T9" fmla="*/ 11 h 83"/>
              <a:gd name="T10" fmla="*/ 11 w 22"/>
              <a:gd name="T11" fmla="*/ 0 h 83"/>
              <a:gd name="T12" fmla="*/ 12 w 22"/>
              <a:gd name="T13" fmla="*/ 0 h 83"/>
              <a:gd name="T14" fmla="*/ 22 w 22"/>
              <a:gd name="T15" fmla="*/ 11 h 83"/>
              <a:gd name="T16" fmla="*/ 22 w 22"/>
              <a:gd name="T17" fmla="*/ 7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83">
                <a:moveTo>
                  <a:pt x="22" y="73"/>
                </a:moveTo>
                <a:cubicBezTo>
                  <a:pt x="22" y="79"/>
                  <a:pt x="18" y="83"/>
                  <a:pt x="12" y="83"/>
                </a:cubicBezTo>
                <a:cubicBezTo>
                  <a:pt x="11" y="83"/>
                  <a:pt x="11" y="83"/>
                  <a:pt x="11" y="83"/>
                </a:cubicBezTo>
                <a:cubicBezTo>
                  <a:pt x="5" y="83"/>
                  <a:pt x="0" y="79"/>
                  <a:pt x="0" y="73"/>
                </a:cubicBezTo>
                <a:cubicBezTo>
                  <a:pt x="0" y="11"/>
                  <a:pt x="0" y="11"/>
                  <a:pt x="0" y="11"/>
                </a:cubicBezTo>
                <a:cubicBezTo>
                  <a:pt x="0" y="5"/>
                  <a:pt x="5" y="0"/>
                  <a:pt x="11" y="0"/>
                </a:cubicBezTo>
                <a:cubicBezTo>
                  <a:pt x="12" y="0"/>
                  <a:pt x="12" y="0"/>
                  <a:pt x="12" y="0"/>
                </a:cubicBezTo>
                <a:cubicBezTo>
                  <a:pt x="18" y="0"/>
                  <a:pt x="22" y="5"/>
                  <a:pt x="22" y="11"/>
                </a:cubicBezTo>
                <a:lnTo>
                  <a:pt x="22" y="73"/>
                </a:lnTo>
                <a:close/>
              </a:path>
            </a:pathLst>
          </a:custGeom>
          <a:solidFill>
            <a:srgbClr val="EC8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95"/>
          <p:cNvSpPr>
            <a:spLocks/>
          </p:cNvSpPr>
          <p:nvPr/>
        </p:nvSpPr>
        <p:spPr bwMode="auto">
          <a:xfrm>
            <a:off x="8140700" y="4491038"/>
            <a:ext cx="158750" cy="466725"/>
          </a:xfrm>
          <a:custGeom>
            <a:avLst/>
            <a:gdLst>
              <a:gd name="T0" fmla="*/ 22 w 22"/>
              <a:gd name="T1" fmla="*/ 22 h 64"/>
              <a:gd name="T2" fmla="*/ 0 w 22"/>
              <a:gd name="T3" fmla="*/ 0 h 64"/>
              <a:gd name="T4" fmla="*/ 0 w 22"/>
              <a:gd name="T5" fmla="*/ 64 h 64"/>
              <a:gd name="T6" fmla="*/ 22 w 22"/>
              <a:gd name="T7" fmla="*/ 64 h 64"/>
              <a:gd name="T8" fmla="*/ 22 w 22"/>
              <a:gd name="T9" fmla="*/ 22 h 64"/>
            </a:gdLst>
            <a:ahLst/>
            <a:cxnLst>
              <a:cxn ang="0">
                <a:pos x="T0" y="T1"/>
              </a:cxn>
              <a:cxn ang="0">
                <a:pos x="T2" y="T3"/>
              </a:cxn>
              <a:cxn ang="0">
                <a:pos x="T4" y="T5"/>
              </a:cxn>
              <a:cxn ang="0">
                <a:pos x="T6" y="T7"/>
              </a:cxn>
              <a:cxn ang="0">
                <a:pos x="T8" y="T9"/>
              </a:cxn>
            </a:cxnLst>
            <a:rect l="0" t="0" r="r" b="b"/>
            <a:pathLst>
              <a:path w="22" h="64">
                <a:moveTo>
                  <a:pt x="22" y="22"/>
                </a:moveTo>
                <a:cubicBezTo>
                  <a:pt x="22" y="10"/>
                  <a:pt x="12" y="0"/>
                  <a:pt x="0" y="0"/>
                </a:cubicBezTo>
                <a:cubicBezTo>
                  <a:pt x="0" y="64"/>
                  <a:pt x="0" y="64"/>
                  <a:pt x="0" y="64"/>
                </a:cubicBezTo>
                <a:cubicBezTo>
                  <a:pt x="22" y="64"/>
                  <a:pt x="22" y="64"/>
                  <a:pt x="22" y="64"/>
                </a:cubicBezTo>
                <a:lnTo>
                  <a:pt x="22" y="22"/>
                </a:lnTo>
                <a:close/>
              </a:path>
            </a:pathLst>
          </a:custGeom>
          <a:solidFill>
            <a:srgbClr val="8B18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96"/>
          <p:cNvSpPr>
            <a:spLocks/>
          </p:cNvSpPr>
          <p:nvPr/>
        </p:nvSpPr>
        <p:spPr bwMode="auto">
          <a:xfrm>
            <a:off x="8140700" y="4921251"/>
            <a:ext cx="195262" cy="79375"/>
          </a:xfrm>
          <a:custGeom>
            <a:avLst/>
            <a:gdLst>
              <a:gd name="T0" fmla="*/ 27 w 27"/>
              <a:gd name="T1" fmla="*/ 11 h 11"/>
              <a:gd name="T2" fmla="*/ 0 w 27"/>
              <a:gd name="T3" fmla="*/ 11 h 11"/>
              <a:gd name="T4" fmla="*/ 0 w 27"/>
              <a:gd name="T5" fmla="*/ 0 h 11"/>
              <a:gd name="T6" fmla="*/ 16 w 27"/>
              <a:gd name="T7" fmla="*/ 0 h 11"/>
              <a:gd name="T8" fmla="*/ 27 w 27"/>
              <a:gd name="T9" fmla="*/ 11 h 11"/>
            </a:gdLst>
            <a:ahLst/>
            <a:cxnLst>
              <a:cxn ang="0">
                <a:pos x="T0" y="T1"/>
              </a:cxn>
              <a:cxn ang="0">
                <a:pos x="T2" y="T3"/>
              </a:cxn>
              <a:cxn ang="0">
                <a:pos x="T4" y="T5"/>
              </a:cxn>
              <a:cxn ang="0">
                <a:pos x="T6" y="T7"/>
              </a:cxn>
              <a:cxn ang="0">
                <a:pos x="T8" y="T9"/>
              </a:cxn>
            </a:cxnLst>
            <a:rect l="0" t="0" r="r" b="b"/>
            <a:pathLst>
              <a:path w="27" h="11">
                <a:moveTo>
                  <a:pt x="27" y="11"/>
                </a:moveTo>
                <a:cubicBezTo>
                  <a:pt x="0" y="11"/>
                  <a:pt x="0" y="11"/>
                  <a:pt x="0" y="11"/>
                </a:cubicBezTo>
                <a:cubicBezTo>
                  <a:pt x="0" y="0"/>
                  <a:pt x="0" y="0"/>
                  <a:pt x="0" y="0"/>
                </a:cubicBezTo>
                <a:cubicBezTo>
                  <a:pt x="16" y="0"/>
                  <a:pt x="16" y="0"/>
                  <a:pt x="16" y="0"/>
                </a:cubicBezTo>
                <a:cubicBezTo>
                  <a:pt x="22" y="0"/>
                  <a:pt x="27" y="5"/>
                  <a:pt x="27" y="11"/>
                </a:cubicBezTo>
                <a:close/>
              </a:path>
            </a:pathLst>
          </a:custGeom>
          <a:solidFill>
            <a:srgbClr val="CD9A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97"/>
          <p:cNvSpPr>
            <a:spLocks/>
          </p:cNvSpPr>
          <p:nvPr/>
        </p:nvSpPr>
        <p:spPr bwMode="auto">
          <a:xfrm>
            <a:off x="7631113" y="4432301"/>
            <a:ext cx="668337" cy="584200"/>
          </a:xfrm>
          <a:custGeom>
            <a:avLst/>
            <a:gdLst>
              <a:gd name="T0" fmla="*/ 83 w 92"/>
              <a:gd name="T1" fmla="*/ 8 h 80"/>
              <a:gd name="T2" fmla="*/ 65 w 92"/>
              <a:gd name="T3" fmla="*/ 0 h 80"/>
              <a:gd name="T4" fmla="*/ 25 w 92"/>
              <a:gd name="T5" fmla="*/ 0 h 80"/>
              <a:gd name="T6" fmla="*/ 9 w 92"/>
              <a:gd name="T7" fmla="*/ 10 h 80"/>
              <a:gd name="T8" fmla="*/ 1 w 92"/>
              <a:gd name="T9" fmla="*/ 27 h 80"/>
              <a:gd name="T10" fmla="*/ 24 w 92"/>
              <a:gd name="T11" fmla="*/ 80 h 80"/>
              <a:gd name="T12" fmla="*/ 68 w 92"/>
              <a:gd name="T13" fmla="*/ 80 h 80"/>
              <a:gd name="T14" fmla="*/ 91 w 92"/>
              <a:gd name="T15" fmla="*/ 27 h 80"/>
              <a:gd name="T16" fmla="*/ 83 w 92"/>
              <a:gd name="T17"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3" y="8"/>
                </a:moveTo>
                <a:cubicBezTo>
                  <a:pt x="65" y="0"/>
                  <a:pt x="65" y="0"/>
                  <a:pt x="65" y="0"/>
                </a:cubicBezTo>
                <a:cubicBezTo>
                  <a:pt x="25" y="0"/>
                  <a:pt x="25" y="0"/>
                  <a:pt x="25" y="0"/>
                </a:cubicBezTo>
                <a:cubicBezTo>
                  <a:pt x="9" y="10"/>
                  <a:pt x="9" y="10"/>
                  <a:pt x="9" y="10"/>
                </a:cubicBezTo>
                <a:cubicBezTo>
                  <a:pt x="3" y="14"/>
                  <a:pt x="0" y="20"/>
                  <a:pt x="1" y="27"/>
                </a:cubicBezTo>
                <a:cubicBezTo>
                  <a:pt x="24" y="80"/>
                  <a:pt x="24" y="80"/>
                  <a:pt x="24" y="80"/>
                </a:cubicBezTo>
                <a:cubicBezTo>
                  <a:pt x="68" y="80"/>
                  <a:pt x="68" y="80"/>
                  <a:pt x="68" y="80"/>
                </a:cubicBezTo>
                <a:cubicBezTo>
                  <a:pt x="91" y="27"/>
                  <a:pt x="91" y="27"/>
                  <a:pt x="91" y="27"/>
                </a:cubicBezTo>
                <a:cubicBezTo>
                  <a:pt x="92" y="20"/>
                  <a:pt x="89" y="12"/>
                  <a:pt x="83" y="8"/>
                </a:cubicBezTo>
                <a:close/>
              </a:path>
            </a:pathLst>
          </a:custGeom>
          <a:solidFill>
            <a:srgbClr val="AF2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98"/>
          <p:cNvSpPr>
            <a:spLocks/>
          </p:cNvSpPr>
          <p:nvPr/>
        </p:nvSpPr>
        <p:spPr bwMode="auto">
          <a:xfrm>
            <a:off x="7813675" y="5000626"/>
            <a:ext cx="319087" cy="131763"/>
          </a:xfrm>
          <a:custGeom>
            <a:avLst/>
            <a:gdLst>
              <a:gd name="T0" fmla="*/ 44 w 44"/>
              <a:gd name="T1" fmla="*/ 12 h 18"/>
              <a:gd name="T2" fmla="*/ 38 w 44"/>
              <a:gd name="T3" fmla="*/ 18 h 18"/>
              <a:gd name="T4" fmla="*/ 6 w 44"/>
              <a:gd name="T5" fmla="*/ 18 h 18"/>
              <a:gd name="T6" fmla="*/ 0 w 44"/>
              <a:gd name="T7" fmla="*/ 12 h 18"/>
              <a:gd name="T8" fmla="*/ 0 w 44"/>
              <a:gd name="T9" fmla="*/ 0 h 18"/>
              <a:gd name="T10" fmla="*/ 44 w 44"/>
              <a:gd name="T11" fmla="*/ 0 h 18"/>
              <a:gd name="T12" fmla="*/ 44 w 44"/>
              <a:gd name="T13" fmla="*/ 12 h 18"/>
            </a:gdLst>
            <a:ahLst/>
            <a:cxnLst>
              <a:cxn ang="0">
                <a:pos x="T0" y="T1"/>
              </a:cxn>
              <a:cxn ang="0">
                <a:pos x="T2" y="T3"/>
              </a:cxn>
              <a:cxn ang="0">
                <a:pos x="T4" y="T5"/>
              </a:cxn>
              <a:cxn ang="0">
                <a:pos x="T6" y="T7"/>
              </a:cxn>
              <a:cxn ang="0">
                <a:pos x="T8" y="T9"/>
              </a:cxn>
              <a:cxn ang="0">
                <a:pos x="T10" y="T11"/>
              </a:cxn>
              <a:cxn ang="0">
                <a:pos x="T12" y="T13"/>
              </a:cxn>
            </a:cxnLst>
            <a:rect l="0" t="0" r="r" b="b"/>
            <a:pathLst>
              <a:path w="44" h="18">
                <a:moveTo>
                  <a:pt x="44" y="12"/>
                </a:moveTo>
                <a:cubicBezTo>
                  <a:pt x="44" y="16"/>
                  <a:pt x="41" y="18"/>
                  <a:pt x="38" y="18"/>
                </a:cubicBezTo>
                <a:cubicBezTo>
                  <a:pt x="6" y="18"/>
                  <a:pt x="6" y="18"/>
                  <a:pt x="6" y="18"/>
                </a:cubicBezTo>
                <a:cubicBezTo>
                  <a:pt x="3" y="18"/>
                  <a:pt x="0" y="16"/>
                  <a:pt x="0" y="12"/>
                </a:cubicBezTo>
                <a:cubicBezTo>
                  <a:pt x="0" y="0"/>
                  <a:pt x="0" y="0"/>
                  <a:pt x="0" y="0"/>
                </a:cubicBezTo>
                <a:cubicBezTo>
                  <a:pt x="44" y="0"/>
                  <a:pt x="44" y="0"/>
                  <a:pt x="44" y="0"/>
                </a:cubicBezTo>
                <a:lnTo>
                  <a:pt x="44" y="12"/>
                </a:lnTo>
                <a:close/>
              </a:path>
            </a:pathLst>
          </a:custGeom>
          <a:solidFill>
            <a:srgbClr val="AF2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9"/>
          <p:cNvSpPr>
            <a:spLocks/>
          </p:cNvSpPr>
          <p:nvPr/>
        </p:nvSpPr>
        <p:spPr bwMode="auto">
          <a:xfrm>
            <a:off x="7921625" y="5672138"/>
            <a:ext cx="0" cy="7938"/>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1"/>
                  <a:pt x="0" y="1"/>
                  <a:pt x="0" y="1"/>
                </a:cubicBezTo>
                <a:cubicBezTo>
                  <a:pt x="0" y="1"/>
                  <a:pt x="0" y="1"/>
                  <a:pt x="0" y="1"/>
                </a:cubicBezTo>
                <a:close/>
              </a:path>
            </a:pathLst>
          </a:custGeom>
          <a:solidFill>
            <a:srgbClr val="F5B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0"/>
          <p:cNvSpPr>
            <a:spLocks/>
          </p:cNvSpPr>
          <p:nvPr/>
        </p:nvSpPr>
        <p:spPr bwMode="auto">
          <a:xfrm>
            <a:off x="7754938" y="4659313"/>
            <a:ext cx="523875" cy="261938"/>
          </a:xfrm>
          <a:custGeom>
            <a:avLst/>
            <a:gdLst>
              <a:gd name="T0" fmla="*/ 72 w 72"/>
              <a:gd name="T1" fmla="*/ 18 h 36"/>
              <a:gd name="T2" fmla="*/ 54 w 72"/>
              <a:gd name="T3" fmla="*/ 36 h 36"/>
              <a:gd name="T4" fmla="*/ 17 w 72"/>
              <a:gd name="T5" fmla="*/ 36 h 36"/>
              <a:gd name="T6" fmla="*/ 0 w 72"/>
              <a:gd name="T7" fmla="*/ 18 h 36"/>
              <a:gd name="T8" fmla="*/ 0 w 72"/>
              <a:gd name="T9" fmla="*/ 18 h 36"/>
              <a:gd name="T10" fmla="*/ 17 w 72"/>
              <a:gd name="T11" fmla="*/ 0 h 36"/>
              <a:gd name="T12" fmla="*/ 54 w 72"/>
              <a:gd name="T13" fmla="*/ 0 h 36"/>
              <a:gd name="T14" fmla="*/ 72 w 72"/>
              <a:gd name="T15" fmla="*/ 1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36">
                <a:moveTo>
                  <a:pt x="72" y="18"/>
                </a:moveTo>
                <a:cubicBezTo>
                  <a:pt x="72" y="28"/>
                  <a:pt x="64" y="36"/>
                  <a:pt x="54" y="36"/>
                </a:cubicBezTo>
                <a:cubicBezTo>
                  <a:pt x="17" y="36"/>
                  <a:pt x="17" y="36"/>
                  <a:pt x="17" y="36"/>
                </a:cubicBezTo>
                <a:cubicBezTo>
                  <a:pt x="8" y="36"/>
                  <a:pt x="0" y="28"/>
                  <a:pt x="0" y="18"/>
                </a:cubicBezTo>
                <a:cubicBezTo>
                  <a:pt x="0" y="18"/>
                  <a:pt x="0" y="18"/>
                  <a:pt x="0" y="18"/>
                </a:cubicBezTo>
                <a:cubicBezTo>
                  <a:pt x="0" y="8"/>
                  <a:pt x="8" y="0"/>
                  <a:pt x="17" y="0"/>
                </a:cubicBezTo>
                <a:cubicBezTo>
                  <a:pt x="54" y="0"/>
                  <a:pt x="54" y="0"/>
                  <a:pt x="54" y="0"/>
                </a:cubicBezTo>
                <a:cubicBezTo>
                  <a:pt x="64" y="0"/>
                  <a:pt x="72" y="8"/>
                  <a:pt x="72" y="18"/>
                </a:cubicBezTo>
                <a:close/>
              </a:path>
            </a:pathLst>
          </a:custGeom>
          <a:solidFill>
            <a:srgbClr val="AF2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01"/>
          <p:cNvSpPr>
            <a:spLocks/>
          </p:cNvSpPr>
          <p:nvPr/>
        </p:nvSpPr>
        <p:spPr bwMode="auto">
          <a:xfrm>
            <a:off x="7783513" y="4432301"/>
            <a:ext cx="320675" cy="241300"/>
          </a:xfrm>
          <a:custGeom>
            <a:avLst/>
            <a:gdLst>
              <a:gd name="T0" fmla="*/ 4 w 44"/>
              <a:gd name="T1" fmla="*/ 0 h 33"/>
              <a:gd name="T2" fmla="*/ 4 w 44"/>
              <a:gd name="T3" fmla="*/ 0 h 33"/>
              <a:gd name="T4" fmla="*/ 0 w 44"/>
              <a:gd name="T5" fmla="*/ 3 h 33"/>
              <a:gd name="T6" fmla="*/ 0 w 44"/>
              <a:gd name="T7" fmla="*/ 4 h 33"/>
              <a:gd name="T8" fmla="*/ 30 w 44"/>
              <a:gd name="T9" fmla="*/ 30 h 33"/>
              <a:gd name="T10" fmla="*/ 36 w 44"/>
              <a:gd name="T11" fmla="*/ 33 h 33"/>
              <a:gd name="T12" fmla="*/ 36 w 44"/>
              <a:gd name="T13" fmla="*/ 33 h 33"/>
              <a:gd name="T14" fmla="*/ 42 w 44"/>
              <a:gd name="T15" fmla="*/ 30 h 33"/>
              <a:gd name="T16" fmla="*/ 44 w 44"/>
              <a:gd name="T17" fmla="*/ 24 h 33"/>
              <a:gd name="T18" fmla="*/ 44 w 44"/>
              <a:gd name="T19" fmla="*/ 0 h 33"/>
              <a:gd name="T20" fmla="*/ 4 w 44"/>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3">
                <a:moveTo>
                  <a:pt x="4" y="0"/>
                </a:moveTo>
                <a:cubicBezTo>
                  <a:pt x="4" y="0"/>
                  <a:pt x="4" y="0"/>
                  <a:pt x="4" y="0"/>
                </a:cubicBezTo>
                <a:cubicBezTo>
                  <a:pt x="0" y="3"/>
                  <a:pt x="0" y="3"/>
                  <a:pt x="0" y="3"/>
                </a:cubicBezTo>
                <a:cubicBezTo>
                  <a:pt x="0" y="3"/>
                  <a:pt x="0" y="4"/>
                  <a:pt x="0" y="4"/>
                </a:cubicBezTo>
                <a:cubicBezTo>
                  <a:pt x="30" y="30"/>
                  <a:pt x="30" y="30"/>
                  <a:pt x="30" y="30"/>
                </a:cubicBezTo>
                <a:cubicBezTo>
                  <a:pt x="32" y="33"/>
                  <a:pt x="35" y="33"/>
                  <a:pt x="36" y="33"/>
                </a:cubicBezTo>
                <a:cubicBezTo>
                  <a:pt x="36" y="33"/>
                  <a:pt x="36" y="33"/>
                  <a:pt x="36" y="33"/>
                </a:cubicBezTo>
                <a:cubicBezTo>
                  <a:pt x="39" y="33"/>
                  <a:pt x="41" y="32"/>
                  <a:pt x="42" y="30"/>
                </a:cubicBezTo>
                <a:cubicBezTo>
                  <a:pt x="43" y="28"/>
                  <a:pt x="44" y="26"/>
                  <a:pt x="44" y="24"/>
                </a:cubicBezTo>
                <a:cubicBezTo>
                  <a:pt x="44" y="0"/>
                  <a:pt x="44" y="0"/>
                  <a:pt x="44" y="0"/>
                </a:cubicBezTo>
                <a:lnTo>
                  <a:pt x="4" y="0"/>
                </a:lnTo>
                <a:close/>
              </a:path>
            </a:pathLst>
          </a:custGeom>
          <a:solidFill>
            <a:srgbClr val="E9C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02"/>
          <p:cNvSpPr>
            <a:spLocks/>
          </p:cNvSpPr>
          <p:nvPr/>
        </p:nvSpPr>
        <p:spPr bwMode="auto">
          <a:xfrm>
            <a:off x="7856538" y="5708651"/>
            <a:ext cx="95250" cy="422275"/>
          </a:xfrm>
          <a:custGeom>
            <a:avLst/>
            <a:gdLst>
              <a:gd name="T0" fmla="*/ 28 w 60"/>
              <a:gd name="T1" fmla="*/ 257 h 266"/>
              <a:gd name="T2" fmla="*/ 60 w 60"/>
              <a:gd name="T3" fmla="*/ 266 h 266"/>
              <a:gd name="T4" fmla="*/ 60 w 60"/>
              <a:gd name="T5" fmla="*/ 0 h 266"/>
              <a:gd name="T6" fmla="*/ 0 w 60"/>
              <a:gd name="T7" fmla="*/ 0 h 266"/>
              <a:gd name="T8" fmla="*/ 28 w 60"/>
              <a:gd name="T9" fmla="*/ 257 h 266"/>
            </a:gdLst>
            <a:ahLst/>
            <a:cxnLst>
              <a:cxn ang="0">
                <a:pos x="T0" y="T1"/>
              </a:cxn>
              <a:cxn ang="0">
                <a:pos x="T2" y="T3"/>
              </a:cxn>
              <a:cxn ang="0">
                <a:pos x="T4" y="T5"/>
              </a:cxn>
              <a:cxn ang="0">
                <a:pos x="T6" y="T7"/>
              </a:cxn>
              <a:cxn ang="0">
                <a:pos x="T8" y="T9"/>
              </a:cxn>
            </a:cxnLst>
            <a:rect l="0" t="0" r="r" b="b"/>
            <a:pathLst>
              <a:path w="60" h="266">
                <a:moveTo>
                  <a:pt x="28" y="257"/>
                </a:moveTo>
                <a:lnTo>
                  <a:pt x="60" y="266"/>
                </a:lnTo>
                <a:lnTo>
                  <a:pt x="60" y="0"/>
                </a:lnTo>
                <a:lnTo>
                  <a:pt x="0" y="0"/>
                </a:lnTo>
                <a:lnTo>
                  <a:pt x="28" y="257"/>
                </a:lnTo>
                <a:close/>
              </a:path>
            </a:pathLst>
          </a:custGeom>
          <a:solidFill>
            <a:srgbClr val="F3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03"/>
          <p:cNvSpPr>
            <a:spLocks/>
          </p:cNvSpPr>
          <p:nvPr/>
        </p:nvSpPr>
        <p:spPr bwMode="auto">
          <a:xfrm>
            <a:off x="7972425" y="5132388"/>
            <a:ext cx="254000" cy="619125"/>
          </a:xfrm>
          <a:custGeom>
            <a:avLst/>
            <a:gdLst>
              <a:gd name="T0" fmla="*/ 32 w 35"/>
              <a:gd name="T1" fmla="*/ 4 h 85"/>
              <a:gd name="T2" fmla="*/ 23 w 35"/>
              <a:gd name="T3" fmla="*/ 0 h 85"/>
              <a:gd name="T4" fmla="*/ 0 w 35"/>
              <a:gd name="T5" fmla="*/ 0 h 85"/>
              <a:gd name="T6" fmla="*/ 0 w 35"/>
              <a:gd name="T7" fmla="*/ 36 h 85"/>
              <a:gd name="T8" fmla="*/ 1 w 35"/>
              <a:gd name="T9" fmla="*/ 36 h 85"/>
              <a:gd name="T10" fmla="*/ 4 w 35"/>
              <a:gd name="T11" fmla="*/ 40 h 85"/>
              <a:gd name="T12" fmla="*/ 4 w 35"/>
              <a:gd name="T13" fmla="*/ 79 h 85"/>
              <a:gd name="T14" fmla="*/ 10 w 35"/>
              <a:gd name="T15" fmla="*/ 85 h 85"/>
              <a:gd name="T16" fmla="*/ 17 w 35"/>
              <a:gd name="T17" fmla="*/ 79 h 85"/>
              <a:gd name="T18" fmla="*/ 31 w 35"/>
              <a:gd name="T19" fmla="*/ 34 h 85"/>
              <a:gd name="T20" fmla="*/ 34 w 35"/>
              <a:gd name="T21" fmla="*/ 13 h 85"/>
              <a:gd name="T22" fmla="*/ 32 w 35"/>
              <a:gd name="T23" fmla="*/ 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85">
                <a:moveTo>
                  <a:pt x="32" y="4"/>
                </a:moveTo>
                <a:cubicBezTo>
                  <a:pt x="30" y="2"/>
                  <a:pt x="26" y="0"/>
                  <a:pt x="23" y="0"/>
                </a:cubicBezTo>
                <a:cubicBezTo>
                  <a:pt x="0" y="0"/>
                  <a:pt x="0" y="0"/>
                  <a:pt x="0" y="0"/>
                </a:cubicBezTo>
                <a:cubicBezTo>
                  <a:pt x="0" y="36"/>
                  <a:pt x="0" y="36"/>
                  <a:pt x="0" y="36"/>
                </a:cubicBezTo>
                <a:cubicBezTo>
                  <a:pt x="1" y="36"/>
                  <a:pt x="0" y="36"/>
                  <a:pt x="1" y="36"/>
                </a:cubicBezTo>
                <a:cubicBezTo>
                  <a:pt x="3" y="36"/>
                  <a:pt x="4" y="38"/>
                  <a:pt x="4" y="40"/>
                </a:cubicBezTo>
                <a:cubicBezTo>
                  <a:pt x="4" y="79"/>
                  <a:pt x="4" y="79"/>
                  <a:pt x="4" y="79"/>
                </a:cubicBezTo>
                <a:cubicBezTo>
                  <a:pt x="5" y="82"/>
                  <a:pt x="7" y="85"/>
                  <a:pt x="10" y="85"/>
                </a:cubicBezTo>
                <a:cubicBezTo>
                  <a:pt x="14" y="85"/>
                  <a:pt x="17" y="82"/>
                  <a:pt x="17" y="79"/>
                </a:cubicBezTo>
                <a:cubicBezTo>
                  <a:pt x="31" y="34"/>
                  <a:pt x="31" y="34"/>
                  <a:pt x="31" y="34"/>
                </a:cubicBezTo>
                <a:cubicBezTo>
                  <a:pt x="33" y="27"/>
                  <a:pt x="34" y="13"/>
                  <a:pt x="34" y="13"/>
                </a:cubicBezTo>
                <a:cubicBezTo>
                  <a:pt x="35" y="10"/>
                  <a:pt x="34" y="7"/>
                  <a:pt x="32" y="4"/>
                </a:cubicBezTo>
                <a:close/>
              </a:path>
            </a:pathLst>
          </a:custGeom>
          <a:solidFill>
            <a:srgbClr val="F3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04"/>
          <p:cNvSpPr>
            <a:spLocks/>
          </p:cNvSpPr>
          <p:nvPr/>
        </p:nvSpPr>
        <p:spPr bwMode="auto">
          <a:xfrm>
            <a:off x="7718425" y="5132388"/>
            <a:ext cx="254000" cy="619125"/>
          </a:xfrm>
          <a:custGeom>
            <a:avLst/>
            <a:gdLst>
              <a:gd name="T0" fmla="*/ 11 w 35"/>
              <a:gd name="T1" fmla="*/ 0 h 85"/>
              <a:gd name="T2" fmla="*/ 3 w 35"/>
              <a:gd name="T3" fmla="*/ 4 h 85"/>
              <a:gd name="T4" fmla="*/ 1 w 35"/>
              <a:gd name="T5" fmla="*/ 14 h 85"/>
              <a:gd name="T6" fmla="*/ 4 w 35"/>
              <a:gd name="T7" fmla="*/ 34 h 85"/>
              <a:gd name="T8" fmla="*/ 19 w 35"/>
              <a:gd name="T9" fmla="*/ 79 h 85"/>
              <a:gd name="T10" fmla="*/ 19 w 35"/>
              <a:gd name="T11" fmla="*/ 79 h 85"/>
              <a:gd name="T12" fmla="*/ 25 w 35"/>
              <a:gd name="T13" fmla="*/ 85 h 85"/>
              <a:gd name="T14" fmla="*/ 32 w 35"/>
              <a:gd name="T15" fmla="*/ 79 h 85"/>
              <a:gd name="T16" fmla="*/ 32 w 35"/>
              <a:gd name="T17" fmla="*/ 40 h 85"/>
              <a:gd name="T18" fmla="*/ 35 w 35"/>
              <a:gd name="T19" fmla="*/ 36 h 85"/>
              <a:gd name="T20" fmla="*/ 35 w 35"/>
              <a:gd name="T21" fmla="*/ 0 h 85"/>
              <a:gd name="T22" fmla="*/ 11 w 35"/>
              <a:gd name="T2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85">
                <a:moveTo>
                  <a:pt x="11" y="0"/>
                </a:moveTo>
                <a:cubicBezTo>
                  <a:pt x="8" y="0"/>
                  <a:pt x="5" y="2"/>
                  <a:pt x="3" y="4"/>
                </a:cubicBezTo>
                <a:cubicBezTo>
                  <a:pt x="1" y="7"/>
                  <a:pt x="0" y="10"/>
                  <a:pt x="1" y="14"/>
                </a:cubicBezTo>
                <a:cubicBezTo>
                  <a:pt x="1" y="14"/>
                  <a:pt x="2" y="27"/>
                  <a:pt x="4" y="34"/>
                </a:cubicBezTo>
                <a:cubicBezTo>
                  <a:pt x="6" y="41"/>
                  <a:pt x="19" y="79"/>
                  <a:pt x="19" y="79"/>
                </a:cubicBezTo>
                <a:cubicBezTo>
                  <a:pt x="19" y="79"/>
                  <a:pt x="19" y="79"/>
                  <a:pt x="19" y="79"/>
                </a:cubicBezTo>
                <a:cubicBezTo>
                  <a:pt x="19" y="83"/>
                  <a:pt x="22" y="85"/>
                  <a:pt x="25" y="85"/>
                </a:cubicBezTo>
                <a:cubicBezTo>
                  <a:pt x="29" y="85"/>
                  <a:pt x="32" y="83"/>
                  <a:pt x="32" y="79"/>
                </a:cubicBezTo>
                <a:cubicBezTo>
                  <a:pt x="32" y="40"/>
                  <a:pt x="32" y="40"/>
                  <a:pt x="32" y="40"/>
                </a:cubicBezTo>
                <a:cubicBezTo>
                  <a:pt x="32" y="37"/>
                  <a:pt x="34" y="36"/>
                  <a:pt x="35" y="36"/>
                </a:cubicBezTo>
                <a:cubicBezTo>
                  <a:pt x="35" y="0"/>
                  <a:pt x="35" y="0"/>
                  <a:pt x="35" y="0"/>
                </a:cubicBezTo>
                <a:lnTo>
                  <a:pt x="11" y="0"/>
                </a:lnTo>
                <a:close/>
              </a:path>
            </a:pathLst>
          </a:custGeom>
          <a:solidFill>
            <a:srgbClr val="F3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05"/>
          <p:cNvSpPr>
            <a:spLocks/>
          </p:cNvSpPr>
          <p:nvPr/>
        </p:nvSpPr>
        <p:spPr bwMode="auto">
          <a:xfrm>
            <a:off x="7704138" y="4979988"/>
            <a:ext cx="538162" cy="714375"/>
          </a:xfrm>
          <a:custGeom>
            <a:avLst/>
            <a:gdLst>
              <a:gd name="T0" fmla="*/ 73 w 74"/>
              <a:gd name="T1" fmla="*/ 30 h 98"/>
              <a:gd name="T2" fmla="*/ 73 w 74"/>
              <a:gd name="T3" fmla="*/ 30 h 98"/>
              <a:gd name="T4" fmla="*/ 71 w 74"/>
              <a:gd name="T5" fmla="*/ 25 h 98"/>
              <a:gd name="T6" fmla="*/ 67 w 74"/>
              <a:gd name="T7" fmla="*/ 20 h 98"/>
              <a:gd name="T8" fmla="*/ 60 w 74"/>
              <a:gd name="T9" fmla="*/ 2 h 98"/>
              <a:gd name="T10" fmla="*/ 60 w 74"/>
              <a:gd name="T11" fmla="*/ 0 h 98"/>
              <a:gd name="T12" fmla="*/ 14 w 74"/>
              <a:gd name="T13" fmla="*/ 0 h 98"/>
              <a:gd name="T14" fmla="*/ 14 w 74"/>
              <a:gd name="T15" fmla="*/ 2 h 98"/>
              <a:gd name="T16" fmla="*/ 7 w 74"/>
              <a:gd name="T17" fmla="*/ 20 h 98"/>
              <a:gd name="T18" fmla="*/ 3 w 74"/>
              <a:gd name="T19" fmla="*/ 25 h 98"/>
              <a:gd name="T20" fmla="*/ 1 w 74"/>
              <a:gd name="T21" fmla="*/ 30 h 98"/>
              <a:gd name="T22" fmla="*/ 1 w 74"/>
              <a:gd name="T23" fmla="*/ 30 h 98"/>
              <a:gd name="T24" fmla="*/ 1 w 74"/>
              <a:gd name="T25" fmla="*/ 40 h 98"/>
              <a:gd name="T26" fmla="*/ 14 w 74"/>
              <a:gd name="T27" fmla="*/ 94 h 98"/>
              <a:gd name="T28" fmla="*/ 19 w 74"/>
              <a:gd name="T29" fmla="*/ 98 h 98"/>
              <a:gd name="T30" fmla="*/ 55 w 74"/>
              <a:gd name="T31" fmla="*/ 98 h 98"/>
              <a:gd name="T32" fmla="*/ 60 w 74"/>
              <a:gd name="T33" fmla="*/ 94 h 98"/>
              <a:gd name="T34" fmla="*/ 73 w 74"/>
              <a:gd name="T35" fmla="*/ 40 h 98"/>
              <a:gd name="T36" fmla="*/ 73 w 74"/>
              <a:gd name="T37" fmla="*/ 3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98">
                <a:moveTo>
                  <a:pt x="73" y="30"/>
                </a:moveTo>
                <a:cubicBezTo>
                  <a:pt x="73" y="30"/>
                  <a:pt x="73" y="30"/>
                  <a:pt x="73" y="30"/>
                </a:cubicBezTo>
                <a:cubicBezTo>
                  <a:pt x="73" y="28"/>
                  <a:pt x="72" y="26"/>
                  <a:pt x="71" y="25"/>
                </a:cubicBezTo>
                <a:cubicBezTo>
                  <a:pt x="70" y="23"/>
                  <a:pt x="68" y="21"/>
                  <a:pt x="67" y="20"/>
                </a:cubicBezTo>
                <a:cubicBezTo>
                  <a:pt x="63" y="15"/>
                  <a:pt x="60" y="7"/>
                  <a:pt x="60" y="2"/>
                </a:cubicBezTo>
                <a:cubicBezTo>
                  <a:pt x="60" y="0"/>
                  <a:pt x="60" y="0"/>
                  <a:pt x="60" y="0"/>
                </a:cubicBezTo>
                <a:cubicBezTo>
                  <a:pt x="14" y="0"/>
                  <a:pt x="14" y="0"/>
                  <a:pt x="14" y="0"/>
                </a:cubicBezTo>
                <a:cubicBezTo>
                  <a:pt x="14" y="2"/>
                  <a:pt x="14" y="2"/>
                  <a:pt x="14" y="2"/>
                </a:cubicBezTo>
                <a:cubicBezTo>
                  <a:pt x="14" y="7"/>
                  <a:pt x="11" y="15"/>
                  <a:pt x="7" y="20"/>
                </a:cubicBezTo>
                <a:cubicBezTo>
                  <a:pt x="6" y="21"/>
                  <a:pt x="4" y="23"/>
                  <a:pt x="3" y="25"/>
                </a:cubicBezTo>
                <a:cubicBezTo>
                  <a:pt x="2" y="26"/>
                  <a:pt x="1" y="28"/>
                  <a:pt x="1" y="30"/>
                </a:cubicBezTo>
                <a:cubicBezTo>
                  <a:pt x="1" y="30"/>
                  <a:pt x="1" y="30"/>
                  <a:pt x="1" y="30"/>
                </a:cubicBezTo>
                <a:cubicBezTo>
                  <a:pt x="0" y="34"/>
                  <a:pt x="0" y="37"/>
                  <a:pt x="1" y="40"/>
                </a:cubicBezTo>
                <a:cubicBezTo>
                  <a:pt x="14" y="94"/>
                  <a:pt x="14" y="94"/>
                  <a:pt x="14" y="94"/>
                </a:cubicBezTo>
                <a:cubicBezTo>
                  <a:pt x="14" y="96"/>
                  <a:pt x="17" y="98"/>
                  <a:pt x="19" y="98"/>
                </a:cubicBezTo>
                <a:cubicBezTo>
                  <a:pt x="55" y="98"/>
                  <a:pt x="55" y="98"/>
                  <a:pt x="55" y="98"/>
                </a:cubicBezTo>
                <a:cubicBezTo>
                  <a:pt x="58" y="98"/>
                  <a:pt x="60" y="96"/>
                  <a:pt x="60" y="94"/>
                </a:cubicBezTo>
                <a:cubicBezTo>
                  <a:pt x="73" y="40"/>
                  <a:pt x="73" y="40"/>
                  <a:pt x="73" y="40"/>
                </a:cubicBezTo>
                <a:cubicBezTo>
                  <a:pt x="74" y="37"/>
                  <a:pt x="74" y="33"/>
                  <a:pt x="73" y="3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6"/>
          <p:cNvSpPr>
            <a:spLocks/>
          </p:cNvSpPr>
          <p:nvPr/>
        </p:nvSpPr>
        <p:spPr bwMode="auto">
          <a:xfrm>
            <a:off x="7559675" y="4943476"/>
            <a:ext cx="601662" cy="160338"/>
          </a:xfrm>
          <a:custGeom>
            <a:avLst/>
            <a:gdLst>
              <a:gd name="T0" fmla="*/ 83 w 83"/>
              <a:gd name="T1" fmla="*/ 11 h 22"/>
              <a:gd name="T2" fmla="*/ 72 w 83"/>
              <a:gd name="T3" fmla="*/ 22 h 22"/>
              <a:gd name="T4" fmla="*/ 11 w 83"/>
              <a:gd name="T5" fmla="*/ 22 h 22"/>
              <a:gd name="T6" fmla="*/ 0 w 83"/>
              <a:gd name="T7" fmla="*/ 11 h 22"/>
              <a:gd name="T8" fmla="*/ 0 w 83"/>
              <a:gd name="T9" fmla="*/ 11 h 22"/>
              <a:gd name="T10" fmla="*/ 11 w 83"/>
              <a:gd name="T11" fmla="*/ 0 h 22"/>
              <a:gd name="T12" fmla="*/ 72 w 83"/>
              <a:gd name="T13" fmla="*/ 0 h 22"/>
              <a:gd name="T14" fmla="*/ 83 w 83"/>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22">
                <a:moveTo>
                  <a:pt x="83" y="11"/>
                </a:moveTo>
                <a:cubicBezTo>
                  <a:pt x="83" y="17"/>
                  <a:pt x="78" y="22"/>
                  <a:pt x="72" y="22"/>
                </a:cubicBezTo>
                <a:cubicBezTo>
                  <a:pt x="11" y="22"/>
                  <a:pt x="11" y="22"/>
                  <a:pt x="11" y="22"/>
                </a:cubicBezTo>
                <a:cubicBezTo>
                  <a:pt x="5" y="22"/>
                  <a:pt x="0" y="17"/>
                  <a:pt x="0" y="11"/>
                </a:cubicBezTo>
                <a:cubicBezTo>
                  <a:pt x="0" y="11"/>
                  <a:pt x="0" y="11"/>
                  <a:pt x="0" y="11"/>
                </a:cubicBezTo>
                <a:cubicBezTo>
                  <a:pt x="0" y="5"/>
                  <a:pt x="5" y="0"/>
                  <a:pt x="11" y="0"/>
                </a:cubicBezTo>
                <a:cubicBezTo>
                  <a:pt x="72" y="0"/>
                  <a:pt x="72" y="0"/>
                  <a:pt x="72" y="0"/>
                </a:cubicBezTo>
                <a:cubicBezTo>
                  <a:pt x="78" y="0"/>
                  <a:pt x="83" y="5"/>
                  <a:pt x="83" y="11"/>
                </a:cubicBezTo>
                <a:close/>
              </a:path>
            </a:pathLst>
          </a:custGeom>
          <a:solidFill>
            <a:srgbClr val="F3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07"/>
          <p:cNvSpPr>
            <a:spLocks/>
          </p:cNvSpPr>
          <p:nvPr/>
        </p:nvSpPr>
        <p:spPr bwMode="auto">
          <a:xfrm>
            <a:off x="8016875" y="4892676"/>
            <a:ext cx="123825" cy="123825"/>
          </a:xfrm>
          <a:custGeom>
            <a:avLst/>
            <a:gdLst>
              <a:gd name="T0" fmla="*/ 16 w 17"/>
              <a:gd name="T1" fmla="*/ 2 h 17"/>
              <a:gd name="T2" fmla="*/ 16 w 17"/>
              <a:gd name="T3" fmla="*/ 2 h 17"/>
              <a:gd name="T4" fmla="*/ 16 w 17"/>
              <a:gd name="T5" fmla="*/ 6 h 17"/>
              <a:gd name="T6" fmla="*/ 13 w 17"/>
              <a:gd name="T7" fmla="*/ 10 h 17"/>
              <a:gd name="T8" fmla="*/ 11 w 17"/>
              <a:gd name="T9" fmla="*/ 11 h 17"/>
              <a:gd name="T10" fmla="*/ 5 w 17"/>
              <a:gd name="T11" fmla="*/ 17 h 17"/>
              <a:gd name="T12" fmla="*/ 0 w 17"/>
              <a:gd name="T13" fmla="*/ 12 h 17"/>
              <a:gd name="T14" fmla="*/ 6 w 17"/>
              <a:gd name="T15" fmla="*/ 6 h 17"/>
              <a:gd name="T16" fmla="*/ 8 w 17"/>
              <a:gd name="T17" fmla="*/ 5 h 17"/>
              <a:gd name="T18" fmla="*/ 11 w 17"/>
              <a:gd name="T19" fmla="*/ 1 h 17"/>
              <a:gd name="T20" fmla="*/ 16 w 17"/>
              <a:gd name="T21"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16" y="2"/>
                </a:moveTo>
                <a:cubicBezTo>
                  <a:pt x="16" y="2"/>
                  <a:pt x="16" y="2"/>
                  <a:pt x="16" y="2"/>
                </a:cubicBezTo>
                <a:cubicBezTo>
                  <a:pt x="17" y="3"/>
                  <a:pt x="17" y="5"/>
                  <a:pt x="16" y="6"/>
                </a:cubicBezTo>
                <a:cubicBezTo>
                  <a:pt x="13" y="10"/>
                  <a:pt x="13" y="10"/>
                  <a:pt x="13" y="10"/>
                </a:cubicBezTo>
                <a:cubicBezTo>
                  <a:pt x="11" y="11"/>
                  <a:pt x="11" y="11"/>
                  <a:pt x="11" y="11"/>
                </a:cubicBezTo>
                <a:cubicBezTo>
                  <a:pt x="5" y="17"/>
                  <a:pt x="5" y="17"/>
                  <a:pt x="5" y="17"/>
                </a:cubicBezTo>
                <a:cubicBezTo>
                  <a:pt x="0" y="12"/>
                  <a:pt x="0" y="12"/>
                  <a:pt x="0" y="12"/>
                </a:cubicBezTo>
                <a:cubicBezTo>
                  <a:pt x="6" y="6"/>
                  <a:pt x="6" y="6"/>
                  <a:pt x="6" y="6"/>
                </a:cubicBezTo>
                <a:cubicBezTo>
                  <a:pt x="8" y="5"/>
                  <a:pt x="8" y="5"/>
                  <a:pt x="8" y="5"/>
                </a:cubicBezTo>
                <a:cubicBezTo>
                  <a:pt x="11" y="1"/>
                  <a:pt x="11" y="1"/>
                  <a:pt x="11" y="1"/>
                </a:cubicBezTo>
                <a:cubicBezTo>
                  <a:pt x="12" y="0"/>
                  <a:pt x="14" y="0"/>
                  <a:pt x="16" y="2"/>
                </a:cubicBezTo>
                <a:close/>
              </a:path>
            </a:pathLst>
          </a:custGeom>
          <a:solidFill>
            <a:srgbClr val="F3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108"/>
          <p:cNvSpPr>
            <a:spLocks noChangeArrowheads="1"/>
          </p:cNvSpPr>
          <p:nvPr/>
        </p:nvSpPr>
        <p:spPr bwMode="auto">
          <a:xfrm>
            <a:off x="7559675" y="4943476"/>
            <a:ext cx="158750" cy="93663"/>
          </a:xfrm>
          <a:prstGeom prst="rect">
            <a:avLst/>
          </a:prstGeom>
          <a:solidFill>
            <a:srgbClr val="F3B58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09"/>
          <p:cNvSpPr>
            <a:spLocks/>
          </p:cNvSpPr>
          <p:nvPr/>
        </p:nvSpPr>
        <p:spPr bwMode="auto">
          <a:xfrm>
            <a:off x="7559675" y="4491038"/>
            <a:ext cx="158750" cy="452438"/>
          </a:xfrm>
          <a:custGeom>
            <a:avLst/>
            <a:gdLst>
              <a:gd name="T0" fmla="*/ 22 w 22"/>
              <a:gd name="T1" fmla="*/ 0 h 62"/>
              <a:gd name="T2" fmla="*/ 0 w 22"/>
              <a:gd name="T3" fmla="*/ 22 h 62"/>
              <a:gd name="T4" fmla="*/ 0 w 22"/>
              <a:gd name="T5" fmla="*/ 62 h 62"/>
              <a:gd name="T6" fmla="*/ 22 w 22"/>
              <a:gd name="T7" fmla="*/ 62 h 62"/>
              <a:gd name="T8" fmla="*/ 22 w 22"/>
              <a:gd name="T9" fmla="*/ 0 h 62"/>
            </a:gdLst>
            <a:ahLst/>
            <a:cxnLst>
              <a:cxn ang="0">
                <a:pos x="T0" y="T1"/>
              </a:cxn>
              <a:cxn ang="0">
                <a:pos x="T2" y="T3"/>
              </a:cxn>
              <a:cxn ang="0">
                <a:pos x="T4" y="T5"/>
              </a:cxn>
              <a:cxn ang="0">
                <a:pos x="T6" y="T7"/>
              </a:cxn>
              <a:cxn ang="0">
                <a:pos x="T8" y="T9"/>
              </a:cxn>
            </a:cxnLst>
            <a:rect l="0" t="0" r="r" b="b"/>
            <a:pathLst>
              <a:path w="22" h="62">
                <a:moveTo>
                  <a:pt x="22" y="0"/>
                </a:moveTo>
                <a:cubicBezTo>
                  <a:pt x="11" y="0"/>
                  <a:pt x="0" y="10"/>
                  <a:pt x="0" y="22"/>
                </a:cubicBezTo>
                <a:cubicBezTo>
                  <a:pt x="0" y="62"/>
                  <a:pt x="0" y="62"/>
                  <a:pt x="0" y="62"/>
                </a:cubicBezTo>
                <a:cubicBezTo>
                  <a:pt x="22" y="62"/>
                  <a:pt x="22" y="62"/>
                  <a:pt x="22" y="62"/>
                </a:cubicBezTo>
                <a:lnTo>
                  <a:pt x="22" y="0"/>
                </a:lnTo>
                <a:close/>
              </a:path>
            </a:pathLst>
          </a:custGeom>
          <a:solidFill>
            <a:srgbClr val="AF2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10"/>
          <p:cNvSpPr>
            <a:spLocks/>
          </p:cNvSpPr>
          <p:nvPr/>
        </p:nvSpPr>
        <p:spPr bwMode="auto">
          <a:xfrm>
            <a:off x="7529513" y="4870451"/>
            <a:ext cx="188912" cy="73025"/>
          </a:xfrm>
          <a:custGeom>
            <a:avLst/>
            <a:gdLst>
              <a:gd name="T0" fmla="*/ 26 w 26"/>
              <a:gd name="T1" fmla="*/ 10 h 10"/>
              <a:gd name="T2" fmla="*/ 0 w 26"/>
              <a:gd name="T3" fmla="*/ 10 h 10"/>
              <a:gd name="T4" fmla="*/ 11 w 26"/>
              <a:gd name="T5" fmla="*/ 0 h 10"/>
              <a:gd name="T6" fmla="*/ 26 w 26"/>
              <a:gd name="T7" fmla="*/ 0 h 10"/>
              <a:gd name="T8" fmla="*/ 26 w 26"/>
              <a:gd name="T9" fmla="*/ 10 h 10"/>
            </a:gdLst>
            <a:ahLst/>
            <a:cxnLst>
              <a:cxn ang="0">
                <a:pos x="T0" y="T1"/>
              </a:cxn>
              <a:cxn ang="0">
                <a:pos x="T2" y="T3"/>
              </a:cxn>
              <a:cxn ang="0">
                <a:pos x="T4" y="T5"/>
              </a:cxn>
              <a:cxn ang="0">
                <a:pos x="T6" y="T7"/>
              </a:cxn>
              <a:cxn ang="0">
                <a:pos x="T8" y="T9"/>
              </a:cxn>
            </a:cxnLst>
            <a:rect l="0" t="0" r="r" b="b"/>
            <a:pathLst>
              <a:path w="26" h="10">
                <a:moveTo>
                  <a:pt x="26" y="10"/>
                </a:moveTo>
                <a:cubicBezTo>
                  <a:pt x="0" y="10"/>
                  <a:pt x="0" y="10"/>
                  <a:pt x="0" y="10"/>
                </a:cubicBezTo>
                <a:cubicBezTo>
                  <a:pt x="0" y="4"/>
                  <a:pt x="5" y="0"/>
                  <a:pt x="11" y="0"/>
                </a:cubicBezTo>
                <a:cubicBezTo>
                  <a:pt x="26" y="0"/>
                  <a:pt x="26" y="0"/>
                  <a:pt x="26" y="0"/>
                </a:cubicBezTo>
                <a:lnTo>
                  <a:pt x="26" y="10"/>
                </a:lnTo>
                <a:close/>
              </a:path>
            </a:pathLst>
          </a:custGeom>
          <a:solidFill>
            <a:srgbClr val="E9C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11"/>
          <p:cNvSpPr>
            <a:spLocks/>
          </p:cNvSpPr>
          <p:nvPr/>
        </p:nvSpPr>
        <p:spPr bwMode="auto">
          <a:xfrm>
            <a:off x="7762875" y="6108701"/>
            <a:ext cx="209550" cy="190500"/>
          </a:xfrm>
          <a:custGeom>
            <a:avLst/>
            <a:gdLst>
              <a:gd name="T0" fmla="*/ 19 w 29"/>
              <a:gd name="T1" fmla="*/ 0 h 26"/>
              <a:gd name="T2" fmla="*/ 16 w 29"/>
              <a:gd name="T3" fmla="*/ 9 h 26"/>
              <a:gd name="T4" fmla="*/ 7 w 29"/>
              <a:gd name="T5" fmla="*/ 19 h 26"/>
              <a:gd name="T6" fmla="*/ 0 w 29"/>
              <a:gd name="T7" fmla="*/ 22 h 26"/>
              <a:gd name="T8" fmla="*/ 14 w 29"/>
              <a:gd name="T9" fmla="*/ 26 h 26"/>
              <a:gd name="T10" fmla="*/ 28 w 29"/>
              <a:gd name="T11" fmla="*/ 18 h 26"/>
              <a:gd name="T12" fmla="*/ 29 w 29"/>
              <a:gd name="T13" fmla="*/ 10 h 26"/>
              <a:gd name="T14" fmla="*/ 25 w 29"/>
              <a:gd name="T15" fmla="*/ 0 h 26"/>
              <a:gd name="T16" fmla="*/ 19 w 29"/>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6">
                <a:moveTo>
                  <a:pt x="19" y="0"/>
                </a:moveTo>
                <a:cubicBezTo>
                  <a:pt x="16" y="9"/>
                  <a:pt x="16" y="9"/>
                  <a:pt x="16" y="9"/>
                </a:cubicBezTo>
                <a:cubicBezTo>
                  <a:pt x="14" y="13"/>
                  <a:pt x="10" y="17"/>
                  <a:pt x="7" y="19"/>
                </a:cubicBezTo>
                <a:cubicBezTo>
                  <a:pt x="0" y="22"/>
                  <a:pt x="0" y="22"/>
                  <a:pt x="0" y="22"/>
                </a:cubicBezTo>
                <a:cubicBezTo>
                  <a:pt x="14" y="26"/>
                  <a:pt x="14" y="26"/>
                  <a:pt x="14" y="26"/>
                </a:cubicBezTo>
                <a:cubicBezTo>
                  <a:pt x="28" y="18"/>
                  <a:pt x="28" y="18"/>
                  <a:pt x="28" y="18"/>
                </a:cubicBezTo>
                <a:cubicBezTo>
                  <a:pt x="29" y="10"/>
                  <a:pt x="29" y="10"/>
                  <a:pt x="29" y="10"/>
                </a:cubicBezTo>
                <a:cubicBezTo>
                  <a:pt x="25" y="0"/>
                  <a:pt x="25" y="0"/>
                  <a:pt x="25" y="0"/>
                </a:cubicBezTo>
                <a:lnTo>
                  <a:pt x="19" y="0"/>
                </a:lnTo>
                <a:close/>
              </a:path>
            </a:pathLst>
          </a:custGeom>
          <a:solidFill>
            <a:srgbClr val="F3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2"/>
          <p:cNvSpPr>
            <a:spLocks/>
          </p:cNvSpPr>
          <p:nvPr/>
        </p:nvSpPr>
        <p:spPr bwMode="auto">
          <a:xfrm>
            <a:off x="7697788" y="6153151"/>
            <a:ext cx="282575" cy="204788"/>
          </a:xfrm>
          <a:custGeom>
            <a:avLst/>
            <a:gdLst>
              <a:gd name="T0" fmla="*/ 39 w 39"/>
              <a:gd name="T1" fmla="*/ 3 h 28"/>
              <a:gd name="T2" fmla="*/ 36 w 39"/>
              <a:gd name="T3" fmla="*/ 0 h 28"/>
              <a:gd name="T4" fmla="*/ 36 w 39"/>
              <a:gd name="T5" fmla="*/ 0 h 28"/>
              <a:gd name="T6" fmla="*/ 36 w 39"/>
              <a:gd name="T7" fmla="*/ 2 h 28"/>
              <a:gd name="T8" fmla="*/ 36 w 39"/>
              <a:gd name="T9" fmla="*/ 6 h 28"/>
              <a:gd name="T10" fmla="*/ 20 w 39"/>
              <a:gd name="T11" fmla="*/ 18 h 28"/>
              <a:gd name="T12" fmla="*/ 10 w 39"/>
              <a:gd name="T13" fmla="*/ 16 h 28"/>
              <a:gd name="T14" fmla="*/ 8 w 39"/>
              <a:gd name="T15" fmla="*/ 17 h 28"/>
              <a:gd name="T16" fmla="*/ 1 w 39"/>
              <a:gd name="T17" fmla="*/ 22 h 28"/>
              <a:gd name="T18" fmla="*/ 12 w 39"/>
              <a:gd name="T19" fmla="*/ 28 h 28"/>
              <a:gd name="T20" fmla="*/ 27 w 39"/>
              <a:gd name="T21" fmla="*/ 25 h 28"/>
              <a:gd name="T22" fmla="*/ 31 w 39"/>
              <a:gd name="T23" fmla="*/ 18 h 28"/>
              <a:gd name="T24" fmla="*/ 33 w 39"/>
              <a:gd name="T25" fmla="*/ 20 h 28"/>
              <a:gd name="T26" fmla="*/ 34 w 39"/>
              <a:gd name="T27" fmla="*/ 26 h 28"/>
              <a:gd name="T28" fmla="*/ 37 w 39"/>
              <a:gd name="T29" fmla="*/ 25 h 28"/>
              <a:gd name="T30" fmla="*/ 38 w 39"/>
              <a:gd name="T31" fmla="*/ 14 h 28"/>
              <a:gd name="T32" fmla="*/ 39 w 39"/>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28">
                <a:moveTo>
                  <a:pt x="39" y="3"/>
                </a:moveTo>
                <a:cubicBezTo>
                  <a:pt x="38" y="1"/>
                  <a:pt x="37" y="0"/>
                  <a:pt x="36" y="0"/>
                </a:cubicBezTo>
                <a:cubicBezTo>
                  <a:pt x="36" y="0"/>
                  <a:pt x="36" y="0"/>
                  <a:pt x="36" y="0"/>
                </a:cubicBezTo>
                <a:cubicBezTo>
                  <a:pt x="36" y="0"/>
                  <a:pt x="36" y="1"/>
                  <a:pt x="36" y="2"/>
                </a:cubicBezTo>
                <a:cubicBezTo>
                  <a:pt x="36" y="3"/>
                  <a:pt x="36" y="4"/>
                  <a:pt x="36" y="6"/>
                </a:cubicBezTo>
                <a:cubicBezTo>
                  <a:pt x="34" y="13"/>
                  <a:pt x="28" y="18"/>
                  <a:pt x="20" y="18"/>
                </a:cubicBezTo>
                <a:cubicBezTo>
                  <a:pt x="16" y="19"/>
                  <a:pt x="13" y="18"/>
                  <a:pt x="10" y="16"/>
                </a:cubicBezTo>
                <a:cubicBezTo>
                  <a:pt x="9" y="16"/>
                  <a:pt x="9" y="16"/>
                  <a:pt x="8" y="17"/>
                </a:cubicBezTo>
                <a:cubicBezTo>
                  <a:pt x="4" y="18"/>
                  <a:pt x="1" y="20"/>
                  <a:pt x="1" y="22"/>
                </a:cubicBezTo>
                <a:cubicBezTo>
                  <a:pt x="0" y="25"/>
                  <a:pt x="2" y="28"/>
                  <a:pt x="12" y="28"/>
                </a:cubicBezTo>
                <a:cubicBezTo>
                  <a:pt x="21" y="28"/>
                  <a:pt x="23" y="27"/>
                  <a:pt x="27" y="25"/>
                </a:cubicBezTo>
                <a:cubicBezTo>
                  <a:pt x="31" y="23"/>
                  <a:pt x="31" y="18"/>
                  <a:pt x="31" y="18"/>
                </a:cubicBezTo>
                <a:cubicBezTo>
                  <a:pt x="31" y="18"/>
                  <a:pt x="33" y="18"/>
                  <a:pt x="33" y="20"/>
                </a:cubicBezTo>
                <a:cubicBezTo>
                  <a:pt x="34" y="21"/>
                  <a:pt x="34" y="26"/>
                  <a:pt x="34" y="26"/>
                </a:cubicBezTo>
                <a:cubicBezTo>
                  <a:pt x="37" y="25"/>
                  <a:pt x="37" y="25"/>
                  <a:pt x="37" y="25"/>
                </a:cubicBezTo>
                <a:cubicBezTo>
                  <a:pt x="37" y="25"/>
                  <a:pt x="37" y="19"/>
                  <a:pt x="38" y="14"/>
                </a:cubicBezTo>
                <a:cubicBezTo>
                  <a:pt x="39" y="9"/>
                  <a:pt x="39" y="6"/>
                  <a:pt x="39" y="3"/>
                </a:cubicBezTo>
                <a:close/>
              </a:path>
            </a:pathLst>
          </a:custGeom>
          <a:solidFill>
            <a:srgbClr val="AF2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3"/>
          <p:cNvSpPr>
            <a:spLocks/>
          </p:cNvSpPr>
          <p:nvPr/>
        </p:nvSpPr>
        <p:spPr bwMode="auto">
          <a:xfrm>
            <a:off x="8002588" y="5708651"/>
            <a:ext cx="93662" cy="422275"/>
          </a:xfrm>
          <a:custGeom>
            <a:avLst/>
            <a:gdLst>
              <a:gd name="T0" fmla="*/ 36 w 59"/>
              <a:gd name="T1" fmla="*/ 257 h 266"/>
              <a:gd name="T2" fmla="*/ 0 w 59"/>
              <a:gd name="T3" fmla="*/ 266 h 266"/>
              <a:gd name="T4" fmla="*/ 0 w 59"/>
              <a:gd name="T5" fmla="*/ 0 h 266"/>
              <a:gd name="T6" fmla="*/ 59 w 59"/>
              <a:gd name="T7" fmla="*/ 0 h 266"/>
              <a:gd name="T8" fmla="*/ 36 w 59"/>
              <a:gd name="T9" fmla="*/ 257 h 266"/>
            </a:gdLst>
            <a:ahLst/>
            <a:cxnLst>
              <a:cxn ang="0">
                <a:pos x="T0" y="T1"/>
              </a:cxn>
              <a:cxn ang="0">
                <a:pos x="T2" y="T3"/>
              </a:cxn>
              <a:cxn ang="0">
                <a:pos x="T4" y="T5"/>
              </a:cxn>
              <a:cxn ang="0">
                <a:pos x="T6" y="T7"/>
              </a:cxn>
              <a:cxn ang="0">
                <a:pos x="T8" y="T9"/>
              </a:cxn>
            </a:cxnLst>
            <a:rect l="0" t="0" r="r" b="b"/>
            <a:pathLst>
              <a:path w="59" h="266">
                <a:moveTo>
                  <a:pt x="36" y="257"/>
                </a:moveTo>
                <a:lnTo>
                  <a:pt x="0" y="266"/>
                </a:lnTo>
                <a:lnTo>
                  <a:pt x="0" y="0"/>
                </a:lnTo>
                <a:lnTo>
                  <a:pt x="59" y="0"/>
                </a:lnTo>
                <a:lnTo>
                  <a:pt x="36" y="257"/>
                </a:lnTo>
                <a:close/>
              </a:path>
            </a:pathLst>
          </a:custGeom>
          <a:solidFill>
            <a:srgbClr val="F3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14"/>
          <p:cNvSpPr>
            <a:spLocks/>
          </p:cNvSpPr>
          <p:nvPr/>
        </p:nvSpPr>
        <p:spPr bwMode="auto">
          <a:xfrm>
            <a:off x="7980363" y="6108701"/>
            <a:ext cx="217487" cy="190500"/>
          </a:xfrm>
          <a:custGeom>
            <a:avLst/>
            <a:gdLst>
              <a:gd name="T0" fmla="*/ 11 w 30"/>
              <a:gd name="T1" fmla="*/ 0 h 26"/>
              <a:gd name="T2" fmla="*/ 13 w 30"/>
              <a:gd name="T3" fmla="*/ 9 h 26"/>
              <a:gd name="T4" fmla="*/ 22 w 30"/>
              <a:gd name="T5" fmla="*/ 19 h 26"/>
              <a:gd name="T6" fmla="*/ 30 w 30"/>
              <a:gd name="T7" fmla="*/ 22 h 26"/>
              <a:gd name="T8" fmla="*/ 16 w 30"/>
              <a:gd name="T9" fmla="*/ 26 h 26"/>
              <a:gd name="T10" fmla="*/ 1 w 30"/>
              <a:gd name="T11" fmla="*/ 18 h 26"/>
              <a:gd name="T12" fmla="*/ 0 w 30"/>
              <a:gd name="T13" fmla="*/ 10 h 26"/>
              <a:gd name="T14" fmla="*/ 4 w 30"/>
              <a:gd name="T15" fmla="*/ 0 h 26"/>
              <a:gd name="T16" fmla="*/ 11 w 30"/>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6">
                <a:moveTo>
                  <a:pt x="11" y="0"/>
                </a:moveTo>
                <a:cubicBezTo>
                  <a:pt x="13" y="9"/>
                  <a:pt x="13" y="9"/>
                  <a:pt x="13" y="9"/>
                </a:cubicBezTo>
                <a:cubicBezTo>
                  <a:pt x="15" y="13"/>
                  <a:pt x="19" y="17"/>
                  <a:pt x="22" y="19"/>
                </a:cubicBezTo>
                <a:cubicBezTo>
                  <a:pt x="30" y="22"/>
                  <a:pt x="30" y="22"/>
                  <a:pt x="30" y="22"/>
                </a:cubicBezTo>
                <a:cubicBezTo>
                  <a:pt x="16" y="26"/>
                  <a:pt x="16" y="26"/>
                  <a:pt x="16" y="26"/>
                </a:cubicBezTo>
                <a:cubicBezTo>
                  <a:pt x="1" y="18"/>
                  <a:pt x="1" y="18"/>
                  <a:pt x="1" y="18"/>
                </a:cubicBezTo>
                <a:cubicBezTo>
                  <a:pt x="0" y="10"/>
                  <a:pt x="0" y="10"/>
                  <a:pt x="0" y="10"/>
                </a:cubicBezTo>
                <a:cubicBezTo>
                  <a:pt x="4" y="0"/>
                  <a:pt x="4" y="0"/>
                  <a:pt x="4" y="0"/>
                </a:cubicBezTo>
                <a:lnTo>
                  <a:pt x="11" y="0"/>
                </a:lnTo>
                <a:close/>
              </a:path>
            </a:pathLst>
          </a:custGeom>
          <a:solidFill>
            <a:srgbClr val="F3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15"/>
          <p:cNvSpPr>
            <a:spLocks/>
          </p:cNvSpPr>
          <p:nvPr/>
        </p:nvSpPr>
        <p:spPr bwMode="auto">
          <a:xfrm>
            <a:off x="7972425" y="6153151"/>
            <a:ext cx="284162" cy="204788"/>
          </a:xfrm>
          <a:custGeom>
            <a:avLst/>
            <a:gdLst>
              <a:gd name="T0" fmla="*/ 1 w 39"/>
              <a:gd name="T1" fmla="*/ 3 h 28"/>
              <a:gd name="T2" fmla="*/ 3 w 39"/>
              <a:gd name="T3" fmla="*/ 0 h 28"/>
              <a:gd name="T4" fmla="*/ 3 w 39"/>
              <a:gd name="T5" fmla="*/ 0 h 28"/>
              <a:gd name="T6" fmla="*/ 3 w 39"/>
              <a:gd name="T7" fmla="*/ 2 h 28"/>
              <a:gd name="T8" fmla="*/ 3 w 39"/>
              <a:gd name="T9" fmla="*/ 6 h 28"/>
              <a:gd name="T10" fmla="*/ 19 w 39"/>
              <a:gd name="T11" fmla="*/ 18 h 28"/>
              <a:gd name="T12" fmla="*/ 29 w 39"/>
              <a:gd name="T13" fmla="*/ 16 h 28"/>
              <a:gd name="T14" fmla="*/ 31 w 39"/>
              <a:gd name="T15" fmla="*/ 17 h 28"/>
              <a:gd name="T16" fmla="*/ 38 w 39"/>
              <a:gd name="T17" fmla="*/ 22 h 28"/>
              <a:gd name="T18" fmla="*/ 28 w 39"/>
              <a:gd name="T19" fmla="*/ 28 h 28"/>
              <a:gd name="T20" fmla="*/ 12 w 39"/>
              <a:gd name="T21" fmla="*/ 25 h 28"/>
              <a:gd name="T22" fmla="*/ 8 w 39"/>
              <a:gd name="T23" fmla="*/ 18 h 28"/>
              <a:gd name="T24" fmla="*/ 6 w 39"/>
              <a:gd name="T25" fmla="*/ 20 h 28"/>
              <a:gd name="T26" fmla="*/ 5 w 39"/>
              <a:gd name="T27" fmla="*/ 26 h 28"/>
              <a:gd name="T28" fmla="*/ 3 w 39"/>
              <a:gd name="T29" fmla="*/ 25 h 28"/>
              <a:gd name="T30" fmla="*/ 1 w 39"/>
              <a:gd name="T31" fmla="*/ 14 h 28"/>
              <a:gd name="T32" fmla="*/ 1 w 39"/>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28">
                <a:moveTo>
                  <a:pt x="1" y="3"/>
                </a:moveTo>
                <a:cubicBezTo>
                  <a:pt x="1" y="1"/>
                  <a:pt x="2" y="0"/>
                  <a:pt x="3" y="0"/>
                </a:cubicBezTo>
                <a:cubicBezTo>
                  <a:pt x="3" y="0"/>
                  <a:pt x="3" y="0"/>
                  <a:pt x="3" y="0"/>
                </a:cubicBezTo>
                <a:cubicBezTo>
                  <a:pt x="3" y="0"/>
                  <a:pt x="3" y="1"/>
                  <a:pt x="3" y="2"/>
                </a:cubicBezTo>
                <a:cubicBezTo>
                  <a:pt x="3" y="3"/>
                  <a:pt x="3" y="4"/>
                  <a:pt x="3" y="6"/>
                </a:cubicBezTo>
                <a:cubicBezTo>
                  <a:pt x="5" y="13"/>
                  <a:pt x="11" y="18"/>
                  <a:pt x="19" y="18"/>
                </a:cubicBezTo>
                <a:cubicBezTo>
                  <a:pt x="23" y="19"/>
                  <a:pt x="27" y="18"/>
                  <a:pt x="29" y="16"/>
                </a:cubicBezTo>
                <a:cubicBezTo>
                  <a:pt x="30" y="16"/>
                  <a:pt x="30" y="16"/>
                  <a:pt x="31" y="17"/>
                </a:cubicBezTo>
                <a:cubicBezTo>
                  <a:pt x="35" y="18"/>
                  <a:pt x="38" y="20"/>
                  <a:pt x="38" y="22"/>
                </a:cubicBezTo>
                <a:cubicBezTo>
                  <a:pt x="39" y="25"/>
                  <a:pt x="37" y="28"/>
                  <a:pt x="28" y="28"/>
                </a:cubicBezTo>
                <a:cubicBezTo>
                  <a:pt x="18" y="28"/>
                  <a:pt x="16" y="27"/>
                  <a:pt x="12" y="25"/>
                </a:cubicBezTo>
                <a:cubicBezTo>
                  <a:pt x="8" y="23"/>
                  <a:pt x="8" y="18"/>
                  <a:pt x="8" y="18"/>
                </a:cubicBezTo>
                <a:cubicBezTo>
                  <a:pt x="8" y="18"/>
                  <a:pt x="6" y="18"/>
                  <a:pt x="6" y="20"/>
                </a:cubicBezTo>
                <a:cubicBezTo>
                  <a:pt x="5" y="21"/>
                  <a:pt x="5" y="26"/>
                  <a:pt x="5" y="26"/>
                </a:cubicBezTo>
                <a:cubicBezTo>
                  <a:pt x="3" y="25"/>
                  <a:pt x="3" y="25"/>
                  <a:pt x="3" y="25"/>
                </a:cubicBezTo>
                <a:cubicBezTo>
                  <a:pt x="3" y="25"/>
                  <a:pt x="3" y="19"/>
                  <a:pt x="1" y="14"/>
                </a:cubicBezTo>
                <a:cubicBezTo>
                  <a:pt x="0" y="9"/>
                  <a:pt x="0" y="6"/>
                  <a:pt x="1" y="3"/>
                </a:cubicBezTo>
                <a:close/>
              </a:path>
            </a:pathLst>
          </a:custGeom>
          <a:solidFill>
            <a:srgbClr val="AF2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16"/>
          <p:cNvSpPr>
            <a:spLocks noChangeArrowheads="1"/>
          </p:cNvSpPr>
          <p:nvPr/>
        </p:nvSpPr>
        <p:spPr bwMode="auto">
          <a:xfrm>
            <a:off x="6724650" y="6240463"/>
            <a:ext cx="28575" cy="10160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17"/>
          <p:cNvSpPr>
            <a:spLocks noChangeArrowheads="1"/>
          </p:cNvSpPr>
          <p:nvPr/>
        </p:nvSpPr>
        <p:spPr bwMode="auto">
          <a:xfrm>
            <a:off x="7224713" y="6240463"/>
            <a:ext cx="30162" cy="10160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18"/>
          <p:cNvSpPr>
            <a:spLocks/>
          </p:cNvSpPr>
          <p:nvPr/>
        </p:nvSpPr>
        <p:spPr bwMode="auto">
          <a:xfrm>
            <a:off x="6688138" y="6167438"/>
            <a:ext cx="296862" cy="109538"/>
          </a:xfrm>
          <a:custGeom>
            <a:avLst/>
            <a:gdLst>
              <a:gd name="T0" fmla="*/ 187 w 187"/>
              <a:gd name="T1" fmla="*/ 14 h 69"/>
              <a:gd name="T2" fmla="*/ 187 w 187"/>
              <a:gd name="T3" fmla="*/ 0 h 69"/>
              <a:gd name="T4" fmla="*/ 0 w 187"/>
              <a:gd name="T5" fmla="*/ 37 h 69"/>
              <a:gd name="T6" fmla="*/ 0 w 187"/>
              <a:gd name="T7" fmla="*/ 69 h 69"/>
              <a:gd name="T8" fmla="*/ 187 w 187"/>
              <a:gd name="T9" fmla="*/ 32 h 69"/>
              <a:gd name="T10" fmla="*/ 187 w 187"/>
              <a:gd name="T11" fmla="*/ 32 h 69"/>
              <a:gd name="T12" fmla="*/ 187 w 187"/>
              <a:gd name="T13" fmla="*/ 14 h 69"/>
            </a:gdLst>
            <a:ahLst/>
            <a:cxnLst>
              <a:cxn ang="0">
                <a:pos x="T0" y="T1"/>
              </a:cxn>
              <a:cxn ang="0">
                <a:pos x="T2" y="T3"/>
              </a:cxn>
              <a:cxn ang="0">
                <a:pos x="T4" y="T5"/>
              </a:cxn>
              <a:cxn ang="0">
                <a:pos x="T6" y="T7"/>
              </a:cxn>
              <a:cxn ang="0">
                <a:pos x="T8" y="T9"/>
              </a:cxn>
              <a:cxn ang="0">
                <a:pos x="T10" y="T11"/>
              </a:cxn>
              <a:cxn ang="0">
                <a:pos x="T12" y="T13"/>
              </a:cxn>
            </a:cxnLst>
            <a:rect l="0" t="0" r="r" b="b"/>
            <a:pathLst>
              <a:path w="187" h="69">
                <a:moveTo>
                  <a:pt x="187" y="14"/>
                </a:moveTo>
                <a:lnTo>
                  <a:pt x="187" y="0"/>
                </a:lnTo>
                <a:lnTo>
                  <a:pt x="0" y="37"/>
                </a:lnTo>
                <a:lnTo>
                  <a:pt x="0" y="69"/>
                </a:lnTo>
                <a:lnTo>
                  <a:pt x="187" y="32"/>
                </a:lnTo>
                <a:lnTo>
                  <a:pt x="187" y="32"/>
                </a:lnTo>
                <a:lnTo>
                  <a:pt x="187" y="14"/>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19"/>
          <p:cNvSpPr>
            <a:spLocks/>
          </p:cNvSpPr>
          <p:nvPr/>
        </p:nvSpPr>
        <p:spPr bwMode="auto">
          <a:xfrm>
            <a:off x="6985000" y="6167438"/>
            <a:ext cx="304800" cy="109538"/>
          </a:xfrm>
          <a:custGeom>
            <a:avLst/>
            <a:gdLst>
              <a:gd name="T0" fmla="*/ 5 w 192"/>
              <a:gd name="T1" fmla="*/ 0 h 69"/>
              <a:gd name="T2" fmla="*/ 0 w 192"/>
              <a:gd name="T3" fmla="*/ 14 h 69"/>
              <a:gd name="T4" fmla="*/ 5 w 192"/>
              <a:gd name="T5" fmla="*/ 32 h 69"/>
              <a:gd name="T6" fmla="*/ 0 w 192"/>
              <a:gd name="T7" fmla="*/ 32 h 69"/>
              <a:gd name="T8" fmla="*/ 192 w 192"/>
              <a:gd name="T9" fmla="*/ 69 h 69"/>
              <a:gd name="T10" fmla="*/ 192 w 192"/>
              <a:gd name="T11" fmla="*/ 37 h 69"/>
              <a:gd name="T12" fmla="*/ 5 w 192"/>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192" h="69">
                <a:moveTo>
                  <a:pt x="5" y="0"/>
                </a:moveTo>
                <a:lnTo>
                  <a:pt x="0" y="14"/>
                </a:lnTo>
                <a:lnTo>
                  <a:pt x="5" y="32"/>
                </a:lnTo>
                <a:lnTo>
                  <a:pt x="0" y="32"/>
                </a:lnTo>
                <a:lnTo>
                  <a:pt x="192" y="69"/>
                </a:lnTo>
                <a:lnTo>
                  <a:pt x="192" y="37"/>
                </a:lnTo>
                <a:lnTo>
                  <a:pt x="5"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20"/>
          <p:cNvSpPr>
            <a:spLocks/>
          </p:cNvSpPr>
          <p:nvPr/>
        </p:nvSpPr>
        <p:spPr bwMode="auto">
          <a:xfrm>
            <a:off x="6985000" y="6189663"/>
            <a:ext cx="7937" cy="28575"/>
          </a:xfrm>
          <a:custGeom>
            <a:avLst/>
            <a:gdLst>
              <a:gd name="T0" fmla="*/ 0 w 5"/>
              <a:gd name="T1" fmla="*/ 0 h 18"/>
              <a:gd name="T2" fmla="*/ 0 w 5"/>
              <a:gd name="T3" fmla="*/ 18 h 18"/>
              <a:gd name="T4" fmla="*/ 0 w 5"/>
              <a:gd name="T5" fmla="*/ 18 h 18"/>
              <a:gd name="T6" fmla="*/ 5 w 5"/>
              <a:gd name="T7" fmla="*/ 18 h 18"/>
              <a:gd name="T8" fmla="*/ 0 w 5"/>
              <a:gd name="T9" fmla="*/ 0 h 18"/>
            </a:gdLst>
            <a:ahLst/>
            <a:cxnLst>
              <a:cxn ang="0">
                <a:pos x="T0" y="T1"/>
              </a:cxn>
              <a:cxn ang="0">
                <a:pos x="T2" y="T3"/>
              </a:cxn>
              <a:cxn ang="0">
                <a:pos x="T4" y="T5"/>
              </a:cxn>
              <a:cxn ang="0">
                <a:pos x="T6" y="T7"/>
              </a:cxn>
              <a:cxn ang="0">
                <a:pos x="T8" y="T9"/>
              </a:cxn>
            </a:cxnLst>
            <a:rect l="0" t="0" r="r" b="b"/>
            <a:pathLst>
              <a:path w="5" h="18">
                <a:moveTo>
                  <a:pt x="0" y="0"/>
                </a:moveTo>
                <a:lnTo>
                  <a:pt x="0" y="18"/>
                </a:lnTo>
                <a:lnTo>
                  <a:pt x="0" y="18"/>
                </a:lnTo>
                <a:lnTo>
                  <a:pt x="5" y="18"/>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21"/>
          <p:cNvSpPr>
            <a:spLocks noChangeArrowheads="1"/>
          </p:cNvSpPr>
          <p:nvPr/>
        </p:nvSpPr>
        <p:spPr bwMode="auto">
          <a:xfrm>
            <a:off x="6964363" y="5964238"/>
            <a:ext cx="50800" cy="31273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22"/>
          <p:cNvSpPr>
            <a:spLocks noChangeArrowheads="1"/>
          </p:cNvSpPr>
          <p:nvPr/>
        </p:nvSpPr>
        <p:spPr bwMode="auto">
          <a:xfrm>
            <a:off x="6978650" y="6189663"/>
            <a:ext cx="22225" cy="15240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23"/>
          <p:cNvSpPr>
            <a:spLocks/>
          </p:cNvSpPr>
          <p:nvPr/>
        </p:nvSpPr>
        <p:spPr bwMode="auto">
          <a:xfrm>
            <a:off x="6848475" y="5897563"/>
            <a:ext cx="522287" cy="80963"/>
          </a:xfrm>
          <a:custGeom>
            <a:avLst/>
            <a:gdLst>
              <a:gd name="T0" fmla="*/ 329 w 329"/>
              <a:gd name="T1" fmla="*/ 0 h 51"/>
              <a:gd name="T2" fmla="*/ 0 w 329"/>
              <a:gd name="T3" fmla="*/ 0 h 51"/>
              <a:gd name="T4" fmla="*/ 0 w 329"/>
              <a:gd name="T5" fmla="*/ 51 h 51"/>
              <a:gd name="T6" fmla="*/ 283 w 329"/>
              <a:gd name="T7" fmla="*/ 51 h 51"/>
              <a:gd name="T8" fmla="*/ 329 w 329"/>
              <a:gd name="T9" fmla="*/ 0 h 51"/>
            </a:gdLst>
            <a:ahLst/>
            <a:cxnLst>
              <a:cxn ang="0">
                <a:pos x="T0" y="T1"/>
              </a:cxn>
              <a:cxn ang="0">
                <a:pos x="T2" y="T3"/>
              </a:cxn>
              <a:cxn ang="0">
                <a:pos x="T4" y="T5"/>
              </a:cxn>
              <a:cxn ang="0">
                <a:pos x="T6" y="T7"/>
              </a:cxn>
              <a:cxn ang="0">
                <a:pos x="T8" y="T9"/>
              </a:cxn>
            </a:cxnLst>
            <a:rect l="0" t="0" r="r" b="b"/>
            <a:pathLst>
              <a:path w="329" h="51">
                <a:moveTo>
                  <a:pt x="329" y="0"/>
                </a:moveTo>
                <a:lnTo>
                  <a:pt x="0" y="0"/>
                </a:lnTo>
                <a:lnTo>
                  <a:pt x="0" y="51"/>
                </a:lnTo>
                <a:lnTo>
                  <a:pt x="283" y="51"/>
                </a:lnTo>
                <a:lnTo>
                  <a:pt x="329"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4"/>
          <p:cNvSpPr>
            <a:spLocks/>
          </p:cNvSpPr>
          <p:nvPr/>
        </p:nvSpPr>
        <p:spPr bwMode="auto">
          <a:xfrm>
            <a:off x="6623050" y="5897563"/>
            <a:ext cx="530225" cy="80963"/>
          </a:xfrm>
          <a:custGeom>
            <a:avLst/>
            <a:gdLst>
              <a:gd name="T0" fmla="*/ 334 w 334"/>
              <a:gd name="T1" fmla="*/ 0 h 51"/>
              <a:gd name="T2" fmla="*/ 0 w 334"/>
              <a:gd name="T3" fmla="*/ 0 h 51"/>
              <a:gd name="T4" fmla="*/ 0 w 334"/>
              <a:gd name="T5" fmla="*/ 51 h 51"/>
              <a:gd name="T6" fmla="*/ 283 w 334"/>
              <a:gd name="T7" fmla="*/ 51 h 51"/>
              <a:gd name="T8" fmla="*/ 334 w 334"/>
              <a:gd name="T9" fmla="*/ 0 h 51"/>
            </a:gdLst>
            <a:ahLst/>
            <a:cxnLst>
              <a:cxn ang="0">
                <a:pos x="T0" y="T1"/>
              </a:cxn>
              <a:cxn ang="0">
                <a:pos x="T2" y="T3"/>
              </a:cxn>
              <a:cxn ang="0">
                <a:pos x="T4" y="T5"/>
              </a:cxn>
              <a:cxn ang="0">
                <a:pos x="T6" y="T7"/>
              </a:cxn>
              <a:cxn ang="0">
                <a:pos x="T8" y="T9"/>
              </a:cxn>
            </a:cxnLst>
            <a:rect l="0" t="0" r="r" b="b"/>
            <a:pathLst>
              <a:path w="334" h="51">
                <a:moveTo>
                  <a:pt x="334" y="0"/>
                </a:moveTo>
                <a:lnTo>
                  <a:pt x="0" y="0"/>
                </a:lnTo>
                <a:lnTo>
                  <a:pt x="0" y="51"/>
                </a:lnTo>
                <a:lnTo>
                  <a:pt x="283" y="51"/>
                </a:lnTo>
                <a:lnTo>
                  <a:pt x="334"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125"/>
          <p:cNvSpPr>
            <a:spLocks noChangeArrowheads="1"/>
          </p:cNvSpPr>
          <p:nvPr/>
        </p:nvSpPr>
        <p:spPr bwMode="auto">
          <a:xfrm>
            <a:off x="6942138" y="6299201"/>
            <a:ext cx="93662" cy="95250"/>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126"/>
          <p:cNvSpPr>
            <a:spLocks noChangeArrowheads="1"/>
          </p:cNvSpPr>
          <p:nvPr/>
        </p:nvSpPr>
        <p:spPr bwMode="auto">
          <a:xfrm>
            <a:off x="7188200" y="6299201"/>
            <a:ext cx="95250" cy="95250"/>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127"/>
          <p:cNvSpPr>
            <a:spLocks noChangeArrowheads="1"/>
          </p:cNvSpPr>
          <p:nvPr/>
        </p:nvSpPr>
        <p:spPr bwMode="auto">
          <a:xfrm>
            <a:off x="6694488" y="6299201"/>
            <a:ext cx="87312" cy="95250"/>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28"/>
          <p:cNvSpPr>
            <a:spLocks/>
          </p:cNvSpPr>
          <p:nvPr/>
        </p:nvSpPr>
        <p:spPr bwMode="auto">
          <a:xfrm>
            <a:off x="6826250" y="5503863"/>
            <a:ext cx="544512" cy="320675"/>
          </a:xfrm>
          <a:custGeom>
            <a:avLst/>
            <a:gdLst>
              <a:gd name="T0" fmla="*/ 51 w 75"/>
              <a:gd name="T1" fmla="*/ 0 h 44"/>
              <a:gd name="T2" fmla="*/ 0 w 75"/>
              <a:gd name="T3" fmla="*/ 0 h 44"/>
              <a:gd name="T4" fmla="*/ 0 w 75"/>
              <a:gd name="T5" fmla="*/ 5 h 44"/>
              <a:gd name="T6" fmla="*/ 51 w 75"/>
              <a:gd name="T7" fmla="*/ 5 h 44"/>
              <a:gd name="T8" fmla="*/ 70 w 75"/>
              <a:gd name="T9" fmla="*/ 23 h 44"/>
              <a:gd name="T10" fmla="*/ 70 w 75"/>
              <a:gd name="T11" fmla="*/ 44 h 44"/>
              <a:gd name="T12" fmla="*/ 75 w 75"/>
              <a:gd name="T13" fmla="*/ 44 h 44"/>
              <a:gd name="T14" fmla="*/ 75 w 75"/>
              <a:gd name="T15" fmla="*/ 23 h 44"/>
              <a:gd name="T16" fmla="*/ 51 w 7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4">
                <a:moveTo>
                  <a:pt x="51" y="0"/>
                </a:moveTo>
                <a:cubicBezTo>
                  <a:pt x="0" y="0"/>
                  <a:pt x="0" y="0"/>
                  <a:pt x="0" y="0"/>
                </a:cubicBezTo>
                <a:cubicBezTo>
                  <a:pt x="0" y="5"/>
                  <a:pt x="0" y="5"/>
                  <a:pt x="0" y="5"/>
                </a:cubicBezTo>
                <a:cubicBezTo>
                  <a:pt x="51" y="5"/>
                  <a:pt x="51" y="5"/>
                  <a:pt x="51" y="5"/>
                </a:cubicBezTo>
                <a:cubicBezTo>
                  <a:pt x="61" y="5"/>
                  <a:pt x="70" y="13"/>
                  <a:pt x="70" y="23"/>
                </a:cubicBezTo>
                <a:cubicBezTo>
                  <a:pt x="70" y="44"/>
                  <a:pt x="70" y="44"/>
                  <a:pt x="70" y="44"/>
                </a:cubicBezTo>
                <a:cubicBezTo>
                  <a:pt x="75" y="44"/>
                  <a:pt x="75" y="44"/>
                  <a:pt x="75" y="44"/>
                </a:cubicBezTo>
                <a:cubicBezTo>
                  <a:pt x="75" y="23"/>
                  <a:pt x="75" y="23"/>
                  <a:pt x="75" y="23"/>
                </a:cubicBezTo>
                <a:cubicBezTo>
                  <a:pt x="75" y="10"/>
                  <a:pt x="64" y="0"/>
                  <a:pt x="51"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29"/>
          <p:cNvSpPr>
            <a:spLocks/>
          </p:cNvSpPr>
          <p:nvPr/>
        </p:nvSpPr>
        <p:spPr bwMode="auto">
          <a:xfrm>
            <a:off x="6513513" y="4957763"/>
            <a:ext cx="487362" cy="976313"/>
          </a:xfrm>
          <a:custGeom>
            <a:avLst/>
            <a:gdLst>
              <a:gd name="T0" fmla="*/ 0 w 307"/>
              <a:gd name="T1" fmla="*/ 0 h 615"/>
              <a:gd name="T2" fmla="*/ 50 w 307"/>
              <a:gd name="T3" fmla="*/ 615 h 615"/>
              <a:gd name="T4" fmla="*/ 307 w 307"/>
              <a:gd name="T5" fmla="*/ 615 h 615"/>
              <a:gd name="T6" fmla="*/ 261 w 307"/>
              <a:gd name="T7" fmla="*/ 0 h 615"/>
              <a:gd name="T8" fmla="*/ 0 w 307"/>
              <a:gd name="T9" fmla="*/ 0 h 615"/>
            </a:gdLst>
            <a:ahLst/>
            <a:cxnLst>
              <a:cxn ang="0">
                <a:pos x="T0" y="T1"/>
              </a:cxn>
              <a:cxn ang="0">
                <a:pos x="T2" y="T3"/>
              </a:cxn>
              <a:cxn ang="0">
                <a:pos x="T4" y="T5"/>
              </a:cxn>
              <a:cxn ang="0">
                <a:pos x="T6" y="T7"/>
              </a:cxn>
              <a:cxn ang="0">
                <a:pos x="T8" y="T9"/>
              </a:cxn>
            </a:cxnLst>
            <a:rect l="0" t="0" r="r" b="b"/>
            <a:pathLst>
              <a:path w="307" h="615">
                <a:moveTo>
                  <a:pt x="0" y="0"/>
                </a:moveTo>
                <a:lnTo>
                  <a:pt x="50" y="615"/>
                </a:lnTo>
                <a:lnTo>
                  <a:pt x="307" y="615"/>
                </a:lnTo>
                <a:lnTo>
                  <a:pt x="261" y="0"/>
                </a:lnTo>
                <a:lnTo>
                  <a:pt x="0" y="0"/>
                </a:lnTo>
                <a:close/>
              </a:path>
            </a:pathLst>
          </a:cu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130"/>
          <p:cNvSpPr>
            <a:spLocks noChangeArrowheads="1"/>
          </p:cNvSpPr>
          <p:nvPr/>
        </p:nvSpPr>
        <p:spPr bwMode="auto">
          <a:xfrm>
            <a:off x="7370763" y="5788026"/>
            <a:ext cx="152400" cy="146050"/>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31"/>
          <p:cNvSpPr>
            <a:spLocks noChangeArrowheads="1"/>
          </p:cNvSpPr>
          <p:nvPr/>
        </p:nvSpPr>
        <p:spPr bwMode="auto">
          <a:xfrm>
            <a:off x="7145338" y="5788026"/>
            <a:ext cx="304800" cy="146050"/>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32"/>
          <p:cNvSpPr>
            <a:spLocks noChangeArrowheads="1"/>
          </p:cNvSpPr>
          <p:nvPr/>
        </p:nvSpPr>
        <p:spPr bwMode="auto">
          <a:xfrm>
            <a:off x="6550025" y="5788026"/>
            <a:ext cx="595312" cy="146050"/>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133"/>
          <p:cNvSpPr>
            <a:spLocks noChangeArrowheads="1"/>
          </p:cNvSpPr>
          <p:nvPr/>
        </p:nvSpPr>
        <p:spPr bwMode="auto">
          <a:xfrm>
            <a:off x="7072313" y="5788026"/>
            <a:ext cx="152400" cy="146050"/>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Oval 134"/>
          <p:cNvSpPr>
            <a:spLocks noChangeArrowheads="1"/>
          </p:cNvSpPr>
          <p:nvPr/>
        </p:nvSpPr>
        <p:spPr bwMode="auto">
          <a:xfrm>
            <a:off x="6964363" y="5191126"/>
            <a:ext cx="50800" cy="42863"/>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135"/>
          <p:cNvSpPr>
            <a:spLocks noChangeArrowheads="1"/>
          </p:cNvSpPr>
          <p:nvPr/>
        </p:nvSpPr>
        <p:spPr bwMode="auto">
          <a:xfrm>
            <a:off x="7218363" y="5191126"/>
            <a:ext cx="42862" cy="42863"/>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136"/>
          <p:cNvSpPr>
            <a:spLocks noChangeArrowheads="1"/>
          </p:cNvSpPr>
          <p:nvPr/>
        </p:nvSpPr>
        <p:spPr bwMode="auto">
          <a:xfrm>
            <a:off x="6716713" y="5191126"/>
            <a:ext cx="44450" cy="42863"/>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37"/>
          <p:cNvSpPr>
            <a:spLocks/>
          </p:cNvSpPr>
          <p:nvPr/>
        </p:nvSpPr>
        <p:spPr bwMode="auto">
          <a:xfrm>
            <a:off x="7915275" y="5795963"/>
            <a:ext cx="101600" cy="109538"/>
          </a:xfrm>
          <a:custGeom>
            <a:avLst/>
            <a:gdLst>
              <a:gd name="T0" fmla="*/ 64 w 64"/>
              <a:gd name="T1" fmla="*/ 18 h 69"/>
              <a:gd name="T2" fmla="*/ 23 w 64"/>
              <a:gd name="T3" fmla="*/ 69 h 69"/>
              <a:gd name="T4" fmla="*/ 0 w 64"/>
              <a:gd name="T5" fmla="*/ 46 h 69"/>
              <a:gd name="T6" fmla="*/ 36 w 64"/>
              <a:gd name="T7" fmla="*/ 0 h 69"/>
              <a:gd name="T8" fmla="*/ 64 w 64"/>
              <a:gd name="T9" fmla="*/ 18 h 69"/>
            </a:gdLst>
            <a:ahLst/>
            <a:cxnLst>
              <a:cxn ang="0">
                <a:pos x="T0" y="T1"/>
              </a:cxn>
              <a:cxn ang="0">
                <a:pos x="T2" y="T3"/>
              </a:cxn>
              <a:cxn ang="0">
                <a:pos x="T4" y="T5"/>
              </a:cxn>
              <a:cxn ang="0">
                <a:pos x="T6" y="T7"/>
              </a:cxn>
              <a:cxn ang="0">
                <a:pos x="T8" y="T9"/>
              </a:cxn>
            </a:cxnLst>
            <a:rect l="0" t="0" r="r" b="b"/>
            <a:pathLst>
              <a:path w="64" h="69">
                <a:moveTo>
                  <a:pt x="64" y="18"/>
                </a:moveTo>
                <a:lnTo>
                  <a:pt x="23" y="69"/>
                </a:lnTo>
                <a:lnTo>
                  <a:pt x="0" y="46"/>
                </a:lnTo>
                <a:lnTo>
                  <a:pt x="36" y="0"/>
                </a:lnTo>
                <a:lnTo>
                  <a:pt x="64" y="18"/>
                </a:ln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38"/>
          <p:cNvSpPr>
            <a:spLocks/>
          </p:cNvSpPr>
          <p:nvPr/>
        </p:nvSpPr>
        <p:spPr bwMode="auto">
          <a:xfrm>
            <a:off x="8023225" y="5730876"/>
            <a:ext cx="211137" cy="269875"/>
          </a:xfrm>
          <a:custGeom>
            <a:avLst/>
            <a:gdLst>
              <a:gd name="T0" fmla="*/ 0 w 29"/>
              <a:gd name="T1" fmla="*/ 34 h 37"/>
              <a:gd name="T2" fmla="*/ 4 w 29"/>
              <a:gd name="T3" fmla="*/ 35 h 37"/>
              <a:gd name="T4" fmla="*/ 25 w 29"/>
              <a:gd name="T5" fmla="*/ 10 h 37"/>
              <a:gd name="T6" fmla="*/ 28 w 29"/>
              <a:gd name="T7" fmla="*/ 4 h 37"/>
              <a:gd name="T8" fmla="*/ 26 w 29"/>
              <a:gd name="T9" fmla="*/ 0 h 37"/>
              <a:gd name="T10" fmla="*/ 0 w 29"/>
              <a:gd name="T11" fmla="*/ 34 h 37"/>
            </a:gdLst>
            <a:ahLst/>
            <a:cxnLst>
              <a:cxn ang="0">
                <a:pos x="T0" y="T1"/>
              </a:cxn>
              <a:cxn ang="0">
                <a:pos x="T2" y="T3"/>
              </a:cxn>
              <a:cxn ang="0">
                <a:pos x="T4" y="T5"/>
              </a:cxn>
              <a:cxn ang="0">
                <a:pos x="T6" y="T7"/>
              </a:cxn>
              <a:cxn ang="0">
                <a:pos x="T8" y="T9"/>
              </a:cxn>
              <a:cxn ang="0">
                <a:pos x="T10" y="T11"/>
              </a:cxn>
            </a:cxnLst>
            <a:rect l="0" t="0" r="r" b="b"/>
            <a:pathLst>
              <a:path w="29" h="37">
                <a:moveTo>
                  <a:pt x="0" y="34"/>
                </a:moveTo>
                <a:cubicBezTo>
                  <a:pt x="0" y="34"/>
                  <a:pt x="2" y="37"/>
                  <a:pt x="4" y="35"/>
                </a:cubicBezTo>
                <a:cubicBezTo>
                  <a:pt x="6" y="32"/>
                  <a:pt x="25" y="10"/>
                  <a:pt x="25" y="10"/>
                </a:cubicBezTo>
                <a:cubicBezTo>
                  <a:pt x="25" y="10"/>
                  <a:pt x="27" y="6"/>
                  <a:pt x="28" y="4"/>
                </a:cubicBezTo>
                <a:cubicBezTo>
                  <a:pt x="29" y="2"/>
                  <a:pt x="28" y="1"/>
                  <a:pt x="26" y="0"/>
                </a:cubicBezTo>
                <a:cubicBezTo>
                  <a:pt x="25" y="0"/>
                  <a:pt x="0" y="34"/>
                  <a:pt x="0" y="34"/>
                </a:cubicBez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39"/>
          <p:cNvSpPr>
            <a:spLocks/>
          </p:cNvSpPr>
          <p:nvPr/>
        </p:nvSpPr>
        <p:spPr bwMode="auto">
          <a:xfrm>
            <a:off x="7943850" y="5708651"/>
            <a:ext cx="268287" cy="269875"/>
          </a:xfrm>
          <a:custGeom>
            <a:avLst/>
            <a:gdLst>
              <a:gd name="T0" fmla="*/ 0 w 37"/>
              <a:gd name="T1" fmla="*/ 26 h 37"/>
              <a:gd name="T2" fmla="*/ 11 w 37"/>
              <a:gd name="T3" fmla="*/ 37 h 37"/>
              <a:gd name="T4" fmla="*/ 32 w 37"/>
              <a:gd name="T5" fmla="*/ 12 h 37"/>
              <a:gd name="T6" fmla="*/ 37 w 37"/>
              <a:gd name="T7" fmla="*/ 3 h 37"/>
              <a:gd name="T8" fmla="*/ 30 w 37"/>
              <a:gd name="T9" fmla="*/ 6 h 37"/>
              <a:gd name="T10" fmla="*/ 7 w 37"/>
              <a:gd name="T11" fmla="*/ 15 h 37"/>
              <a:gd name="T12" fmla="*/ 0 w 37"/>
              <a:gd name="T13" fmla="*/ 26 h 37"/>
            </a:gdLst>
            <a:ahLst/>
            <a:cxnLst>
              <a:cxn ang="0">
                <a:pos x="T0" y="T1"/>
              </a:cxn>
              <a:cxn ang="0">
                <a:pos x="T2" y="T3"/>
              </a:cxn>
              <a:cxn ang="0">
                <a:pos x="T4" y="T5"/>
              </a:cxn>
              <a:cxn ang="0">
                <a:pos x="T6" y="T7"/>
              </a:cxn>
              <a:cxn ang="0">
                <a:pos x="T8" y="T9"/>
              </a:cxn>
              <a:cxn ang="0">
                <a:pos x="T10" y="T11"/>
              </a:cxn>
              <a:cxn ang="0">
                <a:pos x="T12" y="T13"/>
              </a:cxn>
            </a:cxnLst>
            <a:rect l="0" t="0" r="r" b="b"/>
            <a:pathLst>
              <a:path w="37" h="37">
                <a:moveTo>
                  <a:pt x="0" y="26"/>
                </a:moveTo>
                <a:cubicBezTo>
                  <a:pt x="0" y="26"/>
                  <a:pt x="4" y="32"/>
                  <a:pt x="11" y="37"/>
                </a:cubicBezTo>
                <a:cubicBezTo>
                  <a:pt x="32" y="12"/>
                  <a:pt x="32" y="12"/>
                  <a:pt x="32" y="12"/>
                </a:cubicBezTo>
                <a:cubicBezTo>
                  <a:pt x="32" y="12"/>
                  <a:pt x="36" y="7"/>
                  <a:pt x="37" y="3"/>
                </a:cubicBezTo>
                <a:cubicBezTo>
                  <a:pt x="37" y="3"/>
                  <a:pt x="34" y="0"/>
                  <a:pt x="30" y="6"/>
                </a:cubicBezTo>
                <a:cubicBezTo>
                  <a:pt x="30" y="6"/>
                  <a:pt x="27" y="13"/>
                  <a:pt x="7" y="15"/>
                </a:cubicBezTo>
                <a:cubicBezTo>
                  <a:pt x="7" y="15"/>
                  <a:pt x="9" y="18"/>
                  <a:pt x="0" y="2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40"/>
          <p:cNvSpPr>
            <a:spLocks/>
          </p:cNvSpPr>
          <p:nvPr/>
        </p:nvSpPr>
        <p:spPr bwMode="auto">
          <a:xfrm>
            <a:off x="7994650" y="5737226"/>
            <a:ext cx="203200" cy="103188"/>
          </a:xfrm>
          <a:custGeom>
            <a:avLst/>
            <a:gdLst>
              <a:gd name="T0" fmla="*/ 0 w 28"/>
              <a:gd name="T1" fmla="*/ 14 h 14"/>
              <a:gd name="T2" fmla="*/ 24 w 28"/>
              <a:gd name="T3" fmla="*/ 6 h 14"/>
              <a:gd name="T4" fmla="*/ 25 w 28"/>
              <a:gd name="T5" fmla="*/ 0 h 14"/>
              <a:gd name="T6" fmla="*/ 24 w 28"/>
              <a:gd name="T7" fmla="*/ 0 h 14"/>
              <a:gd name="T8" fmla="*/ 23 w 28"/>
              <a:gd name="T9" fmla="*/ 1 h 14"/>
              <a:gd name="T10" fmla="*/ 23 w 28"/>
              <a:gd name="T11" fmla="*/ 1 h 14"/>
              <a:gd name="T12" fmla="*/ 23 w 28"/>
              <a:gd name="T13" fmla="*/ 2 h 14"/>
              <a:gd name="T14" fmla="*/ 0 w 28"/>
              <a:gd name="T15" fmla="*/ 10 h 14"/>
              <a:gd name="T16" fmla="*/ 0 w 28"/>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4">
                <a:moveTo>
                  <a:pt x="0" y="14"/>
                </a:moveTo>
                <a:cubicBezTo>
                  <a:pt x="5" y="13"/>
                  <a:pt x="17" y="12"/>
                  <a:pt x="24" y="6"/>
                </a:cubicBezTo>
                <a:cubicBezTo>
                  <a:pt x="28" y="3"/>
                  <a:pt x="26" y="0"/>
                  <a:pt x="25" y="0"/>
                </a:cubicBezTo>
                <a:cubicBezTo>
                  <a:pt x="24" y="0"/>
                  <a:pt x="24" y="0"/>
                  <a:pt x="24" y="0"/>
                </a:cubicBezTo>
                <a:cubicBezTo>
                  <a:pt x="24" y="0"/>
                  <a:pt x="24" y="1"/>
                  <a:pt x="23" y="1"/>
                </a:cubicBezTo>
                <a:cubicBezTo>
                  <a:pt x="23" y="1"/>
                  <a:pt x="23" y="1"/>
                  <a:pt x="23" y="1"/>
                </a:cubicBezTo>
                <a:cubicBezTo>
                  <a:pt x="23" y="1"/>
                  <a:pt x="23" y="2"/>
                  <a:pt x="23" y="2"/>
                </a:cubicBezTo>
                <a:cubicBezTo>
                  <a:pt x="23" y="2"/>
                  <a:pt x="19" y="7"/>
                  <a:pt x="0" y="10"/>
                </a:cubicBezTo>
                <a:cubicBezTo>
                  <a:pt x="0" y="10"/>
                  <a:pt x="1" y="11"/>
                  <a:pt x="0" y="14"/>
                </a:cubicBez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41"/>
          <p:cNvSpPr>
            <a:spLocks/>
          </p:cNvSpPr>
          <p:nvPr/>
        </p:nvSpPr>
        <p:spPr bwMode="auto">
          <a:xfrm>
            <a:off x="8154988" y="5708651"/>
            <a:ext cx="57150" cy="87313"/>
          </a:xfrm>
          <a:custGeom>
            <a:avLst/>
            <a:gdLst>
              <a:gd name="T0" fmla="*/ 1 w 8"/>
              <a:gd name="T1" fmla="*/ 6 h 12"/>
              <a:gd name="T2" fmla="*/ 3 w 8"/>
              <a:gd name="T3" fmla="*/ 12 h 12"/>
              <a:gd name="T4" fmla="*/ 8 w 8"/>
              <a:gd name="T5" fmla="*/ 3 h 12"/>
              <a:gd name="T6" fmla="*/ 1 w 8"/>
              <a:gd name="T7" fmla="*/ 6 h 12"/>
            </a:gdLst>
            <a:ahLst/>
            <a:cxnLst>
              <a:cxn ang="0">
                <a:pos x="T0" y="T1"/>
              </a:cxn>
              <a:cxn ang="0">
                <a:pos x="T2" y="T3"/>
              </a:cxn>
              <a:cxn ang="0">
                <a:pos x="T4" y="T5"/>
              </a:cxn>
              <a:cxn ang="0">
                <a:pos x="T6" y="T7"/>
              </a:cxn>
            </a:cxnLst>
            <a:rect l="0" t="0" r="r" b="b"/>
            <a:pathLst>
              <a:path w="8" h="12">
                <a:moveTo>
                  <a:pt x="1" y="6"/>
                </a:moveTo>
                <a:cubicBezTo>
                  <a:pt x="1" y="6"/>
                  <a:pt x="0" y="10"/>
                  <a:pt x="3" y="12"/>
                </a:cubicBezTo>
                <a:cubicBezTo>
                  <a:pt x="4" y="11"/>
                  <a:pt x="7" y="7"/>
                  <a:pt x="8" y="3"/>
                </a:cubicBezTo>
                <a:cubicBezTo>
                  <a:pt x="8" y="3"/>
                  <a:pt x="5" y="0"/>
                  <a:pt x="1" y="6"/>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42"/>
          <p:cNvSpPr>
            <a:spLocks/>
          </p:cNvSpPr>
          <p:nvPr/>
        </p:nvSpPr>
        <p:spPr bwMode="auto">
          <a:xfrm>
            <a:off x="8031163" y="5803901"/>
            <a:ext cx="160337" cy="180975"/>
          </a:xfrm>
          <a:custGeom>
            <a:avLst/>
            <a:gdLst>
              <a:gd name="T0" fmla="*/ 21 w 22"/>
              <a:gd name="T1" fmla="*/ 0 h 25"/>
              <a:gd name="T2" fmla="*/ 0 w 22"/>
              <a:gd name="T3" fmla="*/ 25 h 25"/>
              <a:gd name="T4" fmla="*/ 1 w 22"/>
              <a:gd name="T5" fmla="*/ 25 h 25"/>
              <a:gd name="T6" fmla="*/ 22 w 22"/>
              <a:gd name="T7" fmla="*/ 1 h 25"/>
              <a:gd name="T8" fmla="*/ 21 w 22"/>
              <a:gd name="T9" fmla="*/ 0 h 25"/>
              <a:gd name="T10" fmla="*/ 21 w 22"/>
              <a:gd name="T11" fmla="*/ 0 h 25"/>
            </a:gdLst>
            <a:ahLst/>
            <a:cxnLst>
              <a:cxn ang="0">
                <a:pos x="T0" y="T1"/>
              </a:cxn>
              <a:cxn ang="0">
                <a:pos x="T2" y="T3"/>
              </a:cxn>
              <a:cxn ang="0">
                <a:pos x="T4" y="T5"/>
              </a:cxn>
              <a:cxn ang="0">
                <a:pos x="T6" y="T7"/>
              </a:cxn>
              <a:cxn ang="0">
                <a:pos x="T8" y="T9"/>
              </a:cxn>
              <a:cxn ang="0">
                <a:pos x="T10" y="T11"/>
              </a:cxn>
            </a:cxnLst>
            <a:rect l="0" t="0" r="r" b="b"/>
            <a:pathLst>
              <a:path w="22" h="25">
                <a:moveTo>
                  <a:pt x="21" y="0"/>
                </a:moveTo>
                <a:cubicBezTo>
                  <a:pt x="0" y="25"/>
                  <a:pt x="0" y="25"/>
                  <a:pt x="0" y="25"/>
                </a:cubicBezTo>
                <a:cubicBezTo>
                  <a:pt x="1" y="25"/>
                  <a:pt x="1" y="25"/>
                  <a:pt x="1" y="25"/>
                </a:cubicBezTo>
                <a:cubicBezTo>
                  <a:pt x="22" y="1"/>
                  <a:pt x="22" y="1"/>
                  <a:pt x="22" y="1"/>
                </a:cubicBezTo>
                <a:cubicBezTo>
                  <a:pt x="22" y="0"/>
                  <a:pt x="22" y="0"/>
                  <a:pt x="21" y="0"/>
                </a:cubicBezTo>
                <a:cubicBezTo>
                  <a:pt x="21" y="0"/>
                  <a:pt x="21" y="0"/>
                  <a:pt x="21" y="0"/>
                </a:cubicBezTo>
                <a:close/>
              </a:path>
            </a:pathLst>
          </a:custGeom>
          <a:solidFill>
            <a:srgbClr val="343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43"/>
          <p:cNvSpPr>
            <a:spLocks/>
          </p:cNvSpPr>
          <p:nvPr/>
        </p:nvSpPr>
        <p:spPr bwMode="auto">
          <a:xfrm>
            <a:off x="8016875" y="5803901"/>
            <a:ext cx="14287" cy="20638"/>
          </a:xfrm>
          <a:custGeom>
            <a:avLst/>
            <a:gdLst>
              <a:gd name="T0" fmla="*/ 1 w 2"/>
              <a:gd name="T1" fmla="*/ 0 h 3"/>
              <a:gd name="T2" fmla="*/ 1 w 2"/>
              <a:gd name="T3" fmla="*/ 0 h 3"/>
              <a:gd name="T4" fmla="*/ 2 w 2"/>
              <a:gd name="T5" fmla="*/ 3 h 3"/>
              <a:gd name="T6" fmla="*/ 1 w 2"/>
              <a:gd name="T7" fmla="*/ 3 h 3"/>
              <a:gd name="T8" fmla="*/ 1 w 2"/>
              <a:gd name="T9" fmla="*/ 3 h 3"/>
              <a:gd name="T10" fmla="*/ 1 w 2"/>
              <a:gd name="T11" fmla="*/ 3 h 3"/>
              <a:gd name="T12" fmla="*/ 0 w 2"/>
              <a:gd name="T13" fmla="*/ 1 h 3"/>
              <a:gd name="T14" fmla="*/ 1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0"/>
                </a:moveTo>
                <a:cubicBezTo>
                  <a:pt x="1" y="0"/>
                  <a:pt x="1" y="0"/>
                  <a:pt x="1" y="0"/>
                </a:cubicBezTo>
                <a:cubicBezTo>
                  <a:pt x="2" y="3"/>
                  <a:pt x="2" y="3"/>
                  <a:pt x="2" y="3"/>
                </a:cubicBezTo>
                <a:cubicBezTo>
                  <a:pt x="2" y="3"/>
                  <a:pt x="2" y="3"/>
                  <a:pt x="1" y="3"/>
                </a:cubicBezTo>
                <a:cubicBezTo>
                  <a:pt x="1" y="3"/>
                  <a:pt x="1" y="3"/>
                  <a:pt x="1" y="3"/>
                </a:cubicBezTo>
                <a:cubicBezTo>
                  <a:pt x="1" y="3"/>
                  <a:pt x="1" y="3"/>
                  <a:pt x="1" y="3"/>
                </a:cubicBezTo>
                <a:cubicBezTo>
                  <a:pt x="0" y="1"/>
                  <a:pt x="0" y="1"/>
                  <a:pt x="0" y="1"/>
                </a:cubicBezTo>
                <a:cubicBezTo>
                  <a:pt x="0" y="0"/>
                  <a:pt x="0" y="0"/>
                  <a:pt x="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44"/>
          <p:cNvSpPr>
            <a:spLocks/>
          </p:cNvSpPr>
          <p:nvPr/>
        </p:nvSpPr>
        <p:spPr bwMode="auto">
          <a:xfrm>
            <a:off x="8039100" y="5803901"/>
            <a:ext cx="6350" cy="20638"/>
          </a:xfrm>
          <a:custGeom>
            <a:avLst/>
            <a:gdLst>
              <a:gd name="T0" fmla="*/ 0 w 1"/>
              <a:gd name="T1" fmla="*/ 0 h 3"/>
              <a:gd name="T2" fmla="*/ 1 w 1"/>
              <a:gd name="T3" fmla="*/ 0 h 3"/>
              <a:gd name="T4" fmla="*/ 1 w 1"/>
              <a:gd name="T5" fmla="*/ 2 h 3"/>
              <a:gd name="T6" fmla="*/ 1 w 1"/>
              <a:gd name="T7" fmla="*/ 3 h 3"/>
              <a:gd name="T8" fmla="*/ 1 w 1"/>
              <a:gd name="T9" fmla="*/ 3 h 3"/>
              <a:gd name="T10" fmla="*/ 0 w 1"/>
              <a:gd name="T11" fmla="*/ 3 h 3"/>
              <a:gd name="T12" fmla="*/ 0 w 1"/>
              <a:gd name="T13" fmla="*/ 0 h 3"/>
              <a:gd name="T14" fmla="*/ 0 w 1"/>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0"/>
                </a:moveTo>
                <a:cubicBezTo>
                  <a:pt x="0" y="0"/>
                  <a:pt x="1" y="0"/>
                  <a:pt x="1" y="0"/>
                </a:cubicBezTo>
                <a:cubicBezTo>
                  <a:pt x="1" y="2"/>
                  <a:pt x="1" y="2"/>
                  <a:pt x="1" y="2"/>
                </a:cubicBezTo>
                <a:cubicBezTo>
                  <a:pt x="1" y="3"/>
                  <a:pt x="1" y="3"/>
                  <a:pt x="1" y="3"/>
                </a:cubicBezTo>
                <a:cubicBezTo>
                  <a:pt x="1" y="3"/>
                  <a:pt x="1" y="3"/>
                  <a:pt x="1" y="3"/>
                </a:cubicBezTo>
                <a:cubicBezTo>
                  <a:pt x="1" y="3"/>
                  <a:pt x="0" y="3"/>
                  <a:pt x="0" y="3"/>
                </a:cubicBezTo>
                <a:cubicBezTo>
                  <a:pt x="0" y="0"/>
                  <a:pt x="0" y="0"/>
                  <a:pt x="0" y="0"/>
                </a:cubicBezTo>
                <a:cubicBezTo>
                  <a:pt x="0" y="0"/>
                  <a:pt x="0" y="0"/>
                  <a:pt x="0"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45"/>
          <p:cNvSpPr>
            <a:spLocks/>
          </p:cNvSpPr>
          <p:nvPr/>
        </p:nvSpPr>
        <p:spPr bwMode="auto">
          <a:xfrm>
            <a:off x="8053388" y="5795963"/>
            <a:ext cx="14287" cy="22225"/>
          </a:xfrm>
          <a:custGeom>
            <a:avLst/>
            <a:gdLst>
              <a:gd name="T0" fmla="*/ 1 w 2"/>
              <a:gd name="T1" fmla="*/ 0 h 3"/>
              <a:gd name="T2" fmla="*/ 1 w 2"/>
              <a:gd name="T3" fmla="*/ 0 h 3"/>
              <a:gd name="T4" fmla="*/ 2 w 2"/>
              <a:gd name="T5" fmla="*/ 3 h 3"/>
              <a:gd name="T6" fmla="*/ 2 w 2"/>
              <a:gd name="T7" fmla="*/ 3 h 3"/>
              <a:gd name="T8" fmla="*/ 2 w 2"/>
              <a:gd name="T9" fmla="*/ 3 h 3"/>
              <a:gd name="T10" fmla="*/ 1 w 2"/>
              <a:gd name="T11" fmla="*/ 3 h 3"/>
              <a:gd name="T12" fmla="*/ 0 w 2"/>
              <a:gd name="T13" fmla="*/ 1 h 3"/>
              <a:gd name="T14" fmla="*/ 1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0"/>
                </a:moveTo>
                <a:cubicBezTo>
                  <a:pt x="1" y="0"/>
                  <a:pt x="1" y="0"/>
                  <a:pt x="1" y="0"/>
                </a:cubicBezTo>
                <a:cubicBezTo>
                  <a:pt x="2" y="3"/>
                  <a:pt x="2" y="3"/>
                  <a:pt x="2" y="3"/>
                </a:cubicBezTo>
                <a:cubicBezTo>
                  <a:pt x="2" y="3"/>
                  <a:pt x="2" y="3"/>
                  <a:pt x="2" y="3"/>
                </a:cubicBezTo>
                <a:cubicBezTo>
                  <a:pt x="2" y="3"/>
                  <a:pt x="2" y="3"/>
                  <a:pt x="2" y="3"/>
                </a:cubicBezTo>
                <a:cubicBezTo>
                  <a:pt x="1" y="3"/>
                  <a:pt x="1" y="3"/>
                  <a:pt x="1" y="3"/>
                </a:cubicBezTo>
                <a:cubicBezTo>
                  <a:pt x="0" y="1"/>
                  <a:pt x="0" y="1"/>
                  <a:pt x="0" y="1"/>
                </a:cubicBezTo>
                <a:cubicBezTo>
                  <a:pt x="0" y="0"/>
                  <a:pt x="0" y="0"/>
                  <a:pt x="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46"/>
          <p:cNvSpPr>
            <a:spLocks/>
          </p:cNvSpPr>
          <p:nvPr/>
        </p:nvSpPr>
        <p:spPr bwMode="auto">
          <a:xfrm>
            <a:off x="8074025" y="5788026"/>
            <a:ext cx="15875" cy="30163"/>
          </a:xfrm>
          <a:custGeom>
            <a:avLst/>
            <a:gdLst>
              <a:gd name="T0" fmla="*/ 0 w 2"/>
              <a:gd name="T1" fmla="*/ 0 h 4"/>
              <a:gd name="T2" fmla="*/ 1 w 2"/>
              <a:gd name="T3" fmla="*/ 1 h 4"/>
              <a:gd name="T4" fmla="*/ 1 w 2"/>
              <a:gd name="T5" fmla="*/ 3 h 4"/>
              <a:gd name="T6" fmla="*/ 1 w 2"/>
              <a:gd name="T7" fmla="*/ 4 h 4"/>
              <a:gd name="T8" fmla="*/ 1 w 2"/>
              <a:gd name="T9" fmla="*/ 4 h 4"/>
              <a:gd name="T10" fmla="*/ 1 w 2"/>
              <a:gd name="T11" fmla="*/ 3 h 4"/>
              <a:gd name="T12" fmla="*/ 0 w 2"/>
              <a:gd name="T13" fmla="*/ 1 h 4"/>
              <a:gd name="T14" fmla="*/ 0 w 2"/>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0"/>
                </a:moveTo>
                <a:cubicBezTo>
                  <a:pt x="0" y="0"/>
                  <a:pt x="1" y="1"/>
                  <a:pt x="1" y="1"/>
                </a:cubicBezTo>
                <a:cubicBezTo>
                  <a:pt x="1" y="3"/>
                  <a:pt x="1" y="3"/>
                  <a:pt x="1" y="3"/>
                </a:cubicBezTo>
                <a:cubicBezTo>
                  <a:pt x="2" y="3"/>
                  <a:pt x="1" y="4"/>
                  <a:pt x="1" y="4"/>
                </a:cubicBezTo>
                <a:cubicBezTo>
                  <a:pt x="1" y="4"/>
                  <a:pt x="1" y="4"/>
                  <a:pt x="1" y="4"/>
                </a:cubicBezTo>
                <a:cubicBezTo>
                  <a:pt x="1" y="4"/>
                  <a:pt x="1" y="4"/>
                  <a:pt x="1" y="3"/>
                </a:cubicBezTo>
                <a:cubicBezTo>
                  <a:pt x="0" y="1"/>
                  <a:pt x="0" y="1"/>
                  <a:pt x="0" y="1"/>
                </a:cubicBezTo>
                <a:cubicBezTo>
                  <a:pt x="0" y="1"/>
                  <a:pt x="0" y="0"/>
                  <a:pt x="0"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47"/>
          <p:cNvSpPr>
            <a:spLocks/>
          </p:cNvSpPr>
          <p:nvPr/>
        </p:nvSpPr>
        <p:spPr bwMode="auto">
          <a:xfrm>
            <a:off x="8089900" y="5781676"/>
            <a:ext cx="14287" cy="28575"/>
          </a:xfrm>
          <a:custGeom>
            <a:avLst/>
            <a:gdLst>
              <a:gd name="T0" fmla="*/ 1 w 2"/>
              <a:gd name="T1" fmla="*/ 1 h 4"/>
              <a:gd name="T2" fmla="*/ 1 w 2"/>
              <a:gd name="T3" fmla="*/ 1 h 4"/>
              <a:gd name="T4" fmla="*/ 2 w 2"/>
              <a:gd name="T5" fmla="*/ 3 h 4"/>
              <a:gd name="T6" fmla="*/ 2 w 2"/>
              <a:gd name="T7" fmla="*/ 4 h 4"/>
              <a:gd name="T8" fmla="*/ 2 w 2"/>
              <a:gd name="T9" fmla="*/ 4 h 4"/>
              <a:gd name="T10" fmla="*/ 1 w 2"/>
              <a:gd name="T11" fmla="*/ 3 h 4"/>
              <a:gd name="T12" fmla="*/ 0 w 2"/>
              <a:gd name="T13" fmla="*/ 1 h 4"/>
              <a:gd name="T14" fmla="*/ 1 w 2"/>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1"/>
                </a:moveTo>
                <a:cubicBezTo>
                  <a:pt x="1" y="0"/>
                  <a:pt x="1" y="1"/>
                  <a:pt x="1" y="1"/>
                </a:cubicBezTo>
                <a:cubicBezTo>
                  <a:pt x="2" y="3"/>
                  <a:pt x="2" y="3"/>
                  <a:pt x="2" y="3"/>
                </a:cubicBezTo>
                <a:cubicBezTo>
                  <a:pt x="2" y="3"/>
                  <a:pt x="2" y="4"/>
                  <a:pt x="2" y="4"/>
                </a:cubicBezTo>
                <a:cubicBezTo>
                  <a:pt x="2" y="4"/>
                  <a:pt x="2" y="4"/>
                  <a:pt x="2" y="4"/>
                </a:cubicBezTo>
                <a:cubicBezTo>
                  <a:pt x="1" y="4"/>
                  <a:pt x="1" y="4"/>
                  <a:pt x="1" y="3"/>
                </a:cubicBezTo>
                <a:cubicBezTo>
                  <a:pt x="0" y="1"/>
                  <a:pt x="0" y="1"/>
                  <a:pt x="0" y="1"/>
                </a:cubicBezTo>
                <a:cubicBezTo>
                  <a:pt x="0" y="1"/>
                  <a:pt x="0" y="1"/>
                  <a:pt x="1" y="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48"/>
          <p:cNvSpPr>
            <a:spLocks/>
          </p:cNvSpPr>
          <p:nvPr/>
        </p:nvSpPr>
        <p:spPr bwMode="auto">
          <a:xfrm>
            <a:off x="7494588" y="5416551"/>
            <a:ext cx="528637" cy="554038"/>
          </a:xfrm>
          <a:custGeom>
            <a:avLst/>
            <a:gdLst>
              <a:gd name="T0" fmla="*/ 0 w 73"/>
              <a:gd name="T1" fmla="*/ 20 h 76"/>
              <a:gd name="T2" fmla="*/ 61 w 73"/>
              <a:gd name="T3" fmla="*/ 74 h 76"/>
              <a:gd name="T4" fmla="*/ 68 w 73"/>
              <a:gd name="T5" fmla="*/ 71 h 76"/>
              <a:gd name="T6" fmla="*/ 72 w 73"/>
              <a:gd name="T7" fmla="*/ 60 h 76"/>
              <a:gd name="T8" fmla="*/ 69 w 73"/>
              <a:gd name="T9" fmla="*/ 47 h 76"/>
              <a:gd name="T10" fmla="*/ 23 w 73"/>
              <a:gd name="T11" fmla="*/ 0 h 76"/>
              <a:gd name="T12" fmla="*/ 0 w 73"/>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73" h="76">
                <a:moveTo>
                  <a:pt x="0" y="20"/>
                </a:moveTo>
                <a:cubicBezTo>
                  <a:pt x="61" y="74"/>
                  <a:pt x="61" y="74"/>
                  <a:pt x="61" y="74"/>
                </a:cubicBezTo>
                <a:cubicBezTo>
                  <a:pt x="64" y="76"/>
                  <a:pt x="67" y="75"/>
                  <a:pt x="68" y="71"/>
                </a:cubicBezTo>
                <a:cubicBezTo>
                  <a:pt x="72" y="60"/>
                  <a:pt x="72" y="60"/>
                  <a:pt x="72" y="60"/>
                </a:cubicBezTo>
                <a:cubicBezTo>
                  <a:pt x="73" y="56"/>
                  <a:pt x="72" y="50"/>
                  <a:pt x="69" y="47"/>
                </a:cubicBezTo>
                <a:cubicBezTo>
                  <a:pt x="23" y="0"/>
                  <a:pt x="23" y="0"/>
                  <a:pt x="23" y="0"/>
                </a:cubicBezTo>
                <a:lnTo>
                  <a:pt x="0" y="20"/>
                </a:lnTo>
                <a:close/>
              </a:path>
            </a:pathLst>
          </a:custGeom>
          <a:solidFill>
            <a:srgbClr val="232F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49"/>
          <p:cNvSpPr>
            <a:spLocks/>
          </p:cNvSpPr>
          <p:nvPr/>
        </p:nvSpPr>
        <p:spPr bwMode="auto">
          <a:xfrm>
            <a:off x="7043738" y="5380038"/>
            <a:ext cx="646112" cy="401638"/>
          </a:xfrm>
          <a:custGeom>
            <a:avLst/>
            <a:gdLst>
              <a:gd name="T0" fmla="*/ 87 w 89"/>
              <a:gd name="T1" fmla="*/ 7 h 55"/>
              <a:gd name="T2" fmla="*/ 74 w 89"/>
              <a:gd name="T3" fmla="*/ 2 h 55"/>
              <a:gd name="T4" fmla="*/ 73 w 89"/>
              <a:gd name="T5" fmla="*/ 2 h 55"/>
              <a:gd name="T6" fmla="*/ 5 w 89"/>
              <a:gd name="T7" fmla="*/ 23 h 55"/>
              <a:gd name="T8" fmla="*/ 1 w 89"/>
              <a:gd name="T9" fmla="*/ 27 h 55"/>
              <a:gd name="T10" fmla="*/ 1 w 89"/>
              <a:gd name="T11" fmla="*/ 33 h 55"/>
              <a:gd name="T12" fmla="*/ 10 w 89"/>
              <a:gd name="T13" fmla="*/ 55 h 55"/>
              <a:gd name="T14" fmla="*/ 84 w 89"/>
              <a:gd name="T15" fmla="*/ 24 h 55"/>
              <a:gd name="T16" fmla="*/ 87 w 89"/>
              <a:gd name="T17" fmla="*/ 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55">
                <a:moveTo>
                  <a:pt x="87" y="7"/>
                </a:moveTo>
                <a:cubicBezTo>
                  <a:pt x="85" y="2"/>
                  <a:pt x="79" y="0"/>
                  <a:pt x="74" y="2"/>
                </a:cubicBezTo>
                <a:cubicBezTo>
                  <a:pt x="73" y="2"/>
                  <a:pt x="73" y="2"/>
                  <a:pt x="73" y="2"/>
                </a:cubicBezTo>
                <a:cubicBezTo>
                  <a:pt x="5" y="23"/>
                  <a:pt x="5" y="23"/>
                  <a:pt x="5" y="23"/>
                </a:cubicBezTo>
                <a:cubicBezTo>
                  <a:pt x="3" y="24"/>
                  <a:pt x="2" y="25"/>
                  <a:pt x="1" y="27"/>
                </a:cubicBezTo>
                <a:cubicBezTo>
                  <a:pt x="0" y="29"/>
                  <a:pt x="0" y="31"/>
                  <a:pt x="1" y="33"/>
                </a:cubicBezTo>
                <a:cubicBezTo>
                  <a:pt x="10" y="55"/>
                  <a:pt x="10" y="55"/>
                  <a:pt x="10" y="55"/>
                </a:cubicBezTo>
                <a:cubicBezTo>
                  <a:pt x="84" y="24"/>
                  <a:pt x="84" y="24"/>
                  <a:pt x="84" y="24"/>
                </a:cubicBezTo>
                <a:cubicBezTo>
                  <a:pt x="89" y="22"/>
                  <a:pt x="89" y="12"/>
                  <a:pt x="87" y="7"/>
                </a:cubicBezTo>
                <a:close/>
              </a:path>
            </a:pathLst>
          </a:custGeom>
          <a:solidFill>
            <a:srgbClr val="232F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50"/>
          <p:cNvSpPr>
            <a:spLocks noChangeArrowheads="1"/>
          </p:cNvSpPr>
          <p:nvPr/>
        </p:nvSpPr>
        <p:spPr bwMode="auto">
          <a:xfrm>
            <a:off x="6950075" y="5497513"/>
            <a:ext cx="296862" cy="290513"/>
          </a:xfrm>
          <a:prstGeom prst="rect">
            <a:avLst/>
          </a:prstGeom>
          <a:solidFill>
            <a:srgbClr val="232F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151"/>
          <p:cNvSpPr>
            <a:spLocks noChangeArrowheads="1"/>
          </p:cNvSpPr>
          <p:nvPr/>
        </p:nvSpPr>
        <p:spPr bwMode="auto">
          <a:xfrm>
            <a:off x="7486650" y="6203951"/>
            <a:ext cx="93662" cy="50800"/>
          </a:xfrm>
          <a:prstGeom prst="rect">
            <a:avLst/>
          </a:prstGeom>
          <a:solidFill>
            <a:srgbClr val="E6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52"/>
          <p:cNvSpPr>
            <a:spLocks/>
          </p:cNvSpPr>
          <p:nvPr/>
        </p:nvSpPr>
        <p:spPr bwMode="auto">
          <a:xfrm>
            <a:off x="7464425" y="6335713"/>
            <a:ext cx="319087" cy="50800"/>
          </a:xfrm>
          <a:custGeom>
            <a:avLst/>
            <a:gdLst>
              <a:gd name="T0" fmla="*/ 1 w 44"/>
              <a:gd name="T1" fmla="*/ 3 h 7"/>
              <a:gd name="T2" fmla="*/ 3 w 44"/>
              <a:gd name="T3" fmla="*/ 6 h 7"/>
              <a:gd name="T4" fmla="*/ 36 w 44"/>
              <a:gd name="T5" fmla="*/ 7 h 7"/>
              <a:gd name="T6" fmla="*/ 42 w 44"/>
              <a:gd name="T7" fmla="*/ 6 h 7"/>
              <a:gd name="T8" fmla="*/ 44 w 44"/>
              <a:gd name="T9" fmla="*/ 2 h 7"/>
              <a:gd name="T10" fmla="*/ 1 w 44"/>
              <a:gd name="T11" fmla="*/ 3 h 7"/>
            </a:gdLst>
            <a:ahLst/>
            <a:cxnLst>
              <a:cxn ang="0">
                <a:pos x="T0" y="T1"/>
              </a:cxn>
              <a:cxn ang="0">
                <a:pos x="T2" y="T3"/>
              </a:cxn>
              <a:cxn ang="0">
                <a:pos x="T4" y="T5"/>
              </a:cxn>
              <a:cxn ang="0">
                <a:pos x="T6" y="T7"/>
              </a:cxn>
              <a:cxn ang="0">
                <a:pos x="T8" y="T9"/>
              </a:cxn>
              <a:cxn ang="0">
                <a:pos x="T10" y="T11"/>
              </a:cxn>
            </a:cxnLst>
            <a:rect l="0" t="0" r="r" b="b"/>
            <a:pathLst>
              <a:path w="44" h="7">
                <a:moveTo>
                  <a:pt x="1" y="3"/>
                </a:moveTo>
                <a:cubicBezTo>
                  <a:pt x="1" y="3"/>
                  <a:pt x="0" y="6"/>
                  <a:pt x="3" y="6"/>
                </a:cubicBezTo>
                <a:cubicBezTo>
                  <a:pt x="7" y="6"/>
                  <a:pt x="36" y="7"/>
                  <a:pt x="36" y="7"/>
                </a:cubicBezTo>
                <a:cubicBezTo>
                  <a:pt x="36" y="7"/>
                  <a:pt x="40" y="6"/>
                  <a:pt x="42" y="6"/>
                </a:cubicBezTo>
                <a:cubicBezTo>
                  <a:pt x="44" y="5"/>
                  <a:pt x="44" y="4"/>
                  <a:pt x="44" y="2"/>
                </a:cubicBezTo>
                <a:cubicBezTo>
                  <a:pt x="44" y="0"/>
                  <a:pt x="1" y="3"/>
                  <a:pt x="1" y="3"/>
                </a:cubicBez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53"/>
          <p:cNvSpPr>
            <a:spLocks/>
          </p:cNvSpPr>
          <p:nvPr/>
        </p:nvSpPr>
        <p:spPr bwMode="auto">
          <a:xfrm>
            <a:off x="7464425" y="6234113"/>
            <a:ext cx="319087" cy="123825"/>
          </a:xfrm>
          <a:custGeom>
            <a:avLst/>
            <a:gdLst>
              <a:gd name="T0" fmla="*/ 3 w 44"/>
              <a:gd name="T1" fmla="*/ 2 h 17"/>
              <a:gd name="T2" fmla="*/ 1 w 44"/>
              <a:gd name="T3" fmla="*/ 17 h 17"/>
              <a:gd name="T4" fmla="*/ 34 w 44"/>
              <a:gd name="T5" fmla="*/ 17 h 17"/>
              <a:gd name="T6" fmla="*/ 44 w 44"/>
              <a:gd name="T7" fmla="*/ 16 h 17"/>
              <a:gd name="T8" fmla="*/ 37 w 44"/>
              <a:gd name="T9" fmla="*/ 12 h 17"/>
              <a:gd name="T10" fmla="*/ 16 w 44"/>
              <a:gd name="T11" fmla="*/ 0 h 17"/>
              <a:gd name="T12" fmla="*/ 3 w 44"/>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44" h="17">
                <a:moveTo>
                  <a:pt x="3" y="2"/>
                </a:moveTo>
                <a:cubicBezTo>
                  <a:pt x="3" y="2"/>
                  <a:pt x="0" y="8"/>
                  <a:pt x="1" y="17"/>
                </a:cubicBezTo>
                <a:cubicBezTo>
                  <a:pt x="34" y="17"/>
                  <a:pt x="34" y="17"/>
                  <a:pt x="34" y="17"/>
                </a:cubicBezTo>
                <a:cubicBezTo>
                  <a:pt x="34" y="17"/>
                  <a:pt x="40" y="17"/>
                  <a:pt x="44" y="16"/>
                </a:cubicBezTo>
                <a:cubicBezTo>
                  <a:pt x="44" y="16"/>
                  <a:pt x="44" y="11"/>
                  <a:pt x="37" y="12"/>
                </a:cubicBezTo>
                <a:cubicBezTo>
                  <a:pt x="37" y="12"/>
                  <a:pt x="30" y="14"/>
                  <a:pt x="16" y="0"/>
                </a:cubicBezTo>
                <a:cubicBezTo>
                  <a:pt x="16" y="0"/>
                  <a:pt x="15" y="3"/>
                  <a:pt x="3"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54"/>
          <p:cNvSpPr>
            <a:spLocks/>
          </p:cNvSpPr>
          <p:nvPr/>
        </p:nvSpPr>
        <p:spPr bwMode="auto">
          <a:xfrm>
            <a:off x="7559675" y="6226176"/>
            <a:ext cx="203200" cy="131763"/>
          </a:xfrm>
          <a:custGeom>
            <a:avLst/>
            <a:gdLst>
              <a:gd name="T0" fmla="*/ 0 w 28"/>
              <a:gd name="T1" fmla="*/ 3 h 18"/>
              <a:gd name="T2" fmla="*/ 21 w 28"/>
              <a:gd name="T3" fmla="*/ 16 h 18"/>
              <a:gd name="T4" fmla="*/ 27 w 28"/>
              <a:gd name="T5" fmla="*/ 13 h 18"/>
              <a:gd name="T6" fmla="*/ 26 w 28"/>
              <a:gd name="T7" fmla="*/ 13 h 18"/>
              <a:gd name="T8" fmla="*/ 25 w 28"/>
              <a:gd name="T9" fmla="*/ 13 h 18"/>
              <a:gd name="T10" fmla="*/ 25 w 28"/>
              <a:gd name="T11" fmla="*/ 13 h 18"/>
              <a:gd name="T12" fmla="*/ 24 w 28"/>
              <a:gd name="T13" fmla="*/ 13 h 18"/>
              <a:gd name="T14" fmla="*/ 3 w 28"/>
              <a:gd name="T15" fmla="*/ 0 h 18"/>
              <a:gd name="T16" fmla="*/ 0 w 28"/>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8">
                <a:moveTo>
                  <a:pt x="0" y="3"/>
                </a:moveTo>
                <a:cubicBezTo>
                  <a:pt x="4" y="6"/>
                  <a:pt x="13" y="14"/>
                  <a:pt x="21" y="16"/>
                </a:cubicBezTo>
                <a:cubicBezTo>
                  <a:pt x="27" y="18"/>
                  <a:pt x="28" y="15"/>
                  <a:pt x="27" y="13"/>
                </a:cubicBezTo>
                <a:cubicBezTo>
                  <a:pt x="27" y="13"/>
                  <a:pt x="26" y="13"/>
                  <a:pt x="26" y="13"/>
                </a:cubicBezTo>
                <a:cubicBezTo>
                  <a:pt x="26" y="13"/>
                  <a:pt x="26" y="13"/>
                  <a:pt x="25" y="13"/>
                </a:cubicBezTo>
                <a:cubicBezTo>
                  <a:pt x="25" y="13"/>
                  <a:pt x="25" y="13"/>
                  <a:pt x="25" y="13"/>
                </a:cubicBezTo>
                <a:cubicBezTo>
                  <a:pt x="25" y="13"/>
                  <a:pt x="24" y="13"/>
                  <a:pt x="24" y="13"/>
                </a:cubicBezTo>
                <a:cubicBezTo>
                  <a:pt x="24" y="13"/>
                  <a:pt x="18" y="13"/>
                  <a:pt x="3" y="0"/>
                </a:cubicBezTo>
                <a:cubicBezTo>
                  <a:pt x="3" y="0"/>
                  <a:pt x="3" y="2"/>
                  <a:pt x="0" y="3"/>
                </a:cubicBez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55"/>
          <p:cNvSpPr>
            <a:spLocks/>
          </p:cNvSpPr>
          <p:nvPr/>
        </p:nvSpPr>
        <p:spPr bwMode="auto">
          <a:xfrm>
            <a:off x="7712075" y="6313488"/>
            <a:ext cx="71437" cy="44450"/>
          </a:xfrm>
          <a:custGeom>
            <a:avLst/>
            <a:gdLst>
              <a:gd name="T0" fmla="*/ 3 w 10"/>
              <a:gd name="T1" fmla="*/ 1 h 6"/>
              <a:gd name="T2" fmla="*/ 0 w 10"/>
              <a:gd name="T3" fmla="*/ 6 h 6"/>
              <a:gd name="T4" fmla="*/ 10 w 10"/>
              <a:gd name="T5" fmla="*/ 5 h 6"/>
              <a:gd name="T6" fmla="*/ 3 w 10"/>
              <a:gd name="T7" fmla="*/ 1 h 6"/>
            </a:gdLst>
            <a:ahLst/>
            <a:cxnLst>
              <a:cxn ang="0">
                <a:pos x="T0" y="T1"/>
              </a:cxn>
              <a:cxn ang="0">
                <a:pos x="T2" y="T3"/>
              </a:cxn>
              <a:cxn ang="0">
                <a:pos x="T4" y="T5"/>
              </a:cxn>
              <a:cxn ang="0">
                <a:pos x="T6" y="T7"/>
              </a:cxn>
            </a:cxnLst>
            <a:rect l="0" t="0" r="r" b="b"/>
            <a:pathLst>
              <a:path w="10" h="6">
                <a:moveTo>
                  <a:pt x="3" y="1"/>
                </a:moveTo>
                <a:cubicBezTo>
                  <a:pt x="3" y="1"/>
                  <a:pt x="0" y="3"/>
                  <a:pt x="0" y="6"/>
                </a:cubicBezTo>
                <a:cubicBezTo>
                  <a:pt x="1" y="6"/>
                  <a:pt x="6" y="6"/>
                  <a:pt x="10" y="5"/>
                </a:cubicBezTo>
                <a:cubicBezTo>
                  <a:pt x="10" y="5"/>
                  <a:pt x="10" y="0"/>
                  <a:pt x="3" y="1"/>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56"/>
          <p:cNvSpPr>
            <a:spLocks/>
          </p:cNvSpPr>
          <p:nvPr/>
        </p:nvSpPr>
        <p:spPr bwMode="auto">
          <a:xfrm>
            <a:off x="7472363" y="6372226"/>
            <a:ext cx="239712" cy="6350"/>
          </a:xfrm>
          <a:custGeom>
            <a:avLst/>
            <a:gdLst>
              <a:gd name="T0" fmla="*/ 32 w 33"/>
              <a:gd name="T1" fmla="*/ 0 h 1"/>
              <a:gd name="T2" fmla="*/ 0 w 33"/>
              <a:gd name="T3" fmla="*/ 0 h 1"/>
              <a:gd name="T4" fmla="*/ 0 w 33"/>
              <a:gd name="T5" fmla="*/ 1 h 1"/>
              <a:gd name="T6" fmla="*/ 32 w 33"/>
              <a:gd name="T7" fmla="*/ 1 h 1"/>
              <a:gd name="T8" fmla="*/ 33 w 33"/>
              <a:gd name="T9" fmla="*/ 0 h 1"/>
              <a:gd name="T10" fmla="*/ 32 w 33"/>
              <a:gd name="T11" fmla="*/ 0 h 1"/>
            </a:gdLst>
            <a:ahLst/>
            <a:cxnLst>
              <a:cxn ang="0">
                <a:pos x="T0" y="T1"/>
              </a:cxn>
              <a:cxn ang="0">
                <a:pos x="T2" y="T3"/>
              </a:cxn>
              <a:cxn ang="0">
                <a:pos x="T4" y="T5"/>
              </a:cxn>
              <a:cxn ang="0">
                <a:pos x="T6" y="T7"/>
              </a:cxn>
              <a:cxn ang="0">
                <a:pos x="T8" y="T9"/>
              </a:cxn>
              <a:cxn ang="0">
                <a:pos x="T10" y="T11"/>
              </a:cxn>
            </a:cxnLst>
            <a:rect l="0" t="0" r="r" b="b"/>
            <a:pathLst>
              <a:path w="33" h="1">
                <a:moveTo>
                  <a:pt x="32" y="0"/>
                </a:moveTo>
                <a:cubicBezTo>
                  <a:pt x="0" y="0"/>
                  <a:pt x="0" y="0"/>
                  <a:pt x="0" y="0"/>
                </a:cubicBezTo>
                <a:cubicBezTo>
                  <a:pt x="0" y="0"/>
                  <a:pt x="0" y="0"/>
                  <a:pt x="0" y="1"/>
                </a:cubicBezTo>
                <a:cubicBezTo>
                  <a:pt x="32" y="1"/>
                  <a:pt x="32" y="1"/>
                  <a:pt x="32" y="1"/>
                </a:cubicBezTo>
                <a:cubicBezTo>
                  <a:pt x="33" y="1"/>
                  <a:pt x="33" y="0"/>
                  <a:pt x="33" y="0"/>
                </a:cubicBezTo>
                <a:cubicBezTo>
                  <a:pt x="33" y="0"/>
                  <a:pt x="33" y="0"/>
                  <a:pt x="32" y="0"/>
                </a:cubicBezTo>
                <a:close/>
              </a:path>
            </a:pathLst>
          </a:custGeom>
          <a:solidFill>
            <a:srgbClr val="343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57"/>
          <p:cNvSpPr>
            <a:spLocks/>
          </p:cNvSpPr>
          <p:nvPr/>
        </p:nvSpPr>
        <p:spPr bwMode="auto">
          <a:xfrm>
            <a:off x="7588250" y="6240463"/>
            <a:ext cx="22225" cy="22225"/>
          </a:xfrm>
          <a:custGeom>
            <a:avLst/>
            <a:gdLst>
              <a:gd name="T0" fmla="*/ 3 w 3"/>
              <a:gd name="T1" fmla="*/ 1 h 3"/>
              <a:gd name="T2" fmla="*/ 3 w 3"/>
              <a:gd name="T3" fmla="*/ 1 h 3"/>
              <a:gd name="T4" fmla="*/ 1 w 3"/>
              <a:gd name="T5" fmla="*/ 3 h 3"/>
              <a:gd name="T6" fmla="*/ 0 w 3"/>
              <a:gd name="T7" fmla="*/ 3 h 3"/>
              <a:gd name="T8" fmla="*/ 0 w 3"/>
              <a:gd name="T9" fmla="*/ 3 h 3"/>
              <a:gd name="T10" fmla="*/ 0 w 3"/>
              <a:gd name="T11" fmla="*/ 3 h 3"/>
              <a:gd name="T12" fmla="*/ 2 w 3"/>
              <a:gd name="T13" fmla="*/ 1 h 3"/>
              <a:gd name="T14" fmla="*/ 3 w 3"/>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3" y="1"/>
                </a:moveTo>
                <a:cubicBezTo>
                  <a:pt x="3" y="1"/>
                  <a:pt x="3" y="1"/>
                  <a:pt x="3" y="1"/>
                </a:cubicBezTo>
                <a:cubicBezTo>
                  <a:pt x="1" y="3"/>
                  <a:pt x="1" y="3"/>
                  <a:pt x="1" y="3"/>
                </a:cubicBezTo>
                <a:cubicBezTo>
                  <a:pt x="1" y="3"/>
                  <a:pt x="1" y="3"/>
                  <a:pt x="0" y="3"/>
                </a:cubicBezTo>
                <a:cubicBezTo>
                  <a:pt x="0" y="3"/>
                  <a:pt x="0" y="3"/>
                  <a:pt x="0" y="3"/>
                </a:cubicBezTo>
                <a:cubicBezTo>
                  <a:pt x="0" y="3"/>
                  <a:pt x="0" y="3"/>
                  <a:pt x="0" y="3"/>
                </a:cubicBezTo>
                <a:cubicBezTo>
                  <a:pt x="2" y="1"/>
                  <a:pt x="2" y="1"/>
                  <a:pt x="2" y="1"/>
                </a:cubicBezTo>
                <a:cubicBezTo>
                  <a:pt x="2" y="1"/>
                  <a:pt x="2" y="0"/>
                  <a:pt x="3" y="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58"/>
          <p:cNvSpPr>
            <a:spLocks/>
          </p:cNvSpPr>
          <p:nvPr/>
        </p:nvSpPr>
        <p:spPr bwMode="auto">
          <a:xfrm>
            <a:off x="7602538" y="6254751"/>
            <a:ext cx="22225" cy="22225"/>
          </a:xfrm>
          <a:custGeom>
            <a:avLst/>
            <a:gdLst>
              <a:gd name="T0" fmla="*/ 2 w 3"/>
              <a:gd name="T1" fmla="*/ 0 h 3"/>
              <a:gd name="T2" fmla="*/ 2 w 3"/>
              <a:gd name="T3" fmla="*/ 1 h 3"/>
              <a:gd name="T4" fmla="*/ 1 w 3"/>
              <a:gd name="T5" fmla="*/ 3 h 3"/>
              <a:gd name="T6" fmla="*/ 0 w 3"/>
              <a:gd name="T7" fmla="*/ 3 h 3"/>
              <a:gd name="T8" fmla="*/ 0 w 3"/>
              <a:gd name="T9" fmla="*/ 3 h 3"/>
              <a:gd name="T10" fmla="*/ 0 w 3"/>
              <a:gd name="T11" fmla="*/ 2 h 3"/>
              <a:gd name="T12" fmla="*/ 2 w 3"/>
              <a:gd name="T13" fmla="*/ 0 h 3"/>
              <a:gd name="T14" fmla="*/ 2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2" y="0"/>
                </a:moveTo>
                <a:cubicBezTo>
                  <a:pt x="3" y="0"/>
                  <a:pt x="3" y="1"/>
                  <a:pt x="2" y="1"/>
                </a:cubicBezTo>
                <a:cubicBezTo>
                  <a:pt x="1" y="3"/>
                  <a:pt x="1" y="3"/>
                  <a:pt x="1" y="3"/>
                </a:cubicBezTo>
                <a:cubicBezTo>
                  <a:pt x="1" y="3"/>
                  <a:pt x="0" y="3"/>
                  <a:pt x="0" y="3"/>
                </a:cubicBezTo>
                <a:cubicBezTo>
                  <a:pt x="0" y="3"/>
                  <a:pt x="0" y="3"/>
                  <a:pt x="0" y="3"/>
                </a:cubicBezTo>
                <a:cubicBezTo>
                  <a:pt x="0" y="3"/>
                  <a:pt x="0" y="2"/>
                  <a:pt x="0" y="2"/>
                </a:cubicBezTo>
                <a:cubicBezTo>
                  <a:pt x="2" y="0"/>
                  <a:pt x="2" y="0"/>
                  <a:pt x="2" y="0"/>
                </a:cubicBezTo>
                <a:cubicBezTo>
                  <a:pt x="2" y="0"/>
                  <a:pt x="2" y="0"/>
                  <a:pt x="2"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59"/>
          <p:cNvSpPr>
            <a:spLocks/>
          </p:cNvSpPr>
          <p:nvPr/>
        </p:nvSpPr>
        <p:spPr bwMode="auto">
          <a:xfrm>
            <a:off x="7616825" y="6270626"/>
            <a:ext cx="22225" cy="20638"/>
          </a:xfrm>
          <a:custGeom>
            <a:avLst/>
            <a:gdLst>
              <a:gd name="T0" fmla="*/ 2 w 3"/>
              <a:gd name="T1" fmla="*/ 0 h 3"/>
              <a:gd name="T2" fmla="*/ 3 w 3"/>
              <a:gd name="T3" fmla="*/ 1 h 3"/>
              <a:gd name="T4" fmla="*/ 1 w 3"/>
              <a:gd name="T5" fmla="*/ 3 h 3"/>
              <a:gd name="T6" fmla="*/ 0 w 3"/>
              <a:gd name="T7" fmla="*/ 3 h 3"/>
              <a:gd name="T8" fmla="*/ 0 w 3"/>
              <a:gd name="T9" fmla="*/ 3 h 3"/>
              <a:gd name="T10" fmla="*/ 0 w 3"/>
              <a:gd name="T11" fmla="*/ 2 h 3"/>
              <a:gd name="T12" fmla="*/ 2 w 3"/>
              <a:gd name="T13" fmla="*/ 0 h 3"/>
              <a:gd name="T14" fmla="*/ 2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2" y="0"/>
                </a:moveTo>
                <a:cubicBezTo>
                  <a:pt x="3" y="0"/>
                  <a:pt x="3" y="0"/>
                  <a:pt x="3" y="1"/>
                </a:cubicBezTo>
                <a:cubicBezTo>
                  <a:pt x="1" y="3"/>
                  <a:pt x="1" y="3"/>
                  <a:pt x="1" y="3"/>
                </a:cubicBezTo>
                <a:cubicBezTo>
                  <a:pt x="1" y="3"/>
                  <a:pt x="1" y="3"/>
                  <a:pt x="0" y="3"/>
                </a:cubicBezTo>
                <a:cubicBezTo>
                  <a:pt x="0" y="3"/>
                  <a:pt x="0" y="3"/>
                  <a:pt x="0" y="3"/>
                </a:cubicBezTo>
                <a:cubicBezTo>
                  <a:pt x="0" y="2"/>
                  <a:pt x="0" y="2"/>
                  <a:pt x="0" y="2"/>
                </a:cubicBezTo>
                <a:cubicBezTo>
                  <a:pt x="2" y="0"/>
                  <a:pt x="2" y="0"/>
                  <a:pt x="2" y="0"/>
                </a:cubicBezTo>
                <a:cubicBezTo>
                  <a:pt x="2" y="0"/>
                  <a:pt x="2" y="0"/>
                  <a:pt x="2"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60"/>
          <p:cNvSpPr>
            <a:spLocks/>
          </p:cNvSpPr>
          <p:nvPr/>
        </p:nvSpPr>
        <p:spPr bwMode="auto">
          <a:xfrm>
            <a:off x="7631113" y="6276976"/>
            <a:ext cx="22225" cy="22225"/>
          </a:xfrm>
          <a:custGeom>
            <a:avLst/>
            <a:gdLst>
              <a:gd name="T0" fmla="*/ 3 w 3"/>
              <a:gd name="T1" fmla="*/ 0 h 3"/>
              <a:gd name="T2" fmla="*/ 3 w 3"/>
              <a:gd name="T3" fmla="*/ 1 h 3"/>
              <a:gd name="T4" fmla="*/ 1 w 3"/>
              <a:gd name="T5" fmla="*/ 3 h 3"/>
              <a:gd name="T6" fmla="*/ 1 w 3"/>
              <a:gd name="T7" fmla="*/ 3 h 3"/>
              <a:gd name="T8" fmla="*/ 1 w 3"/>
              <a:gd name="T9" fmla="*/ 3 h 3"/>
              <a:gd name="T10" fmla="*/ 1 w 3"/>
              <a:gd name="T11" fmla="*/ 3 h 3"/>
              <a:gd name="T12" fmla="*/ 2 w 3"/>
              <a:gd name="T13" fmla="*/ 0 h 3"/>
              <a:gd name="T14" fmla="*/ 3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3" y="0"/>
                </a:moveTo>
                <a:cubicBezTo>
                  <a:pt x="3" y="1"/>
                  <a:pt x="3" y="1"/>
                  <a:pt x="3" y="1"/>
                </a:cubicBezTo>
                <a:cubicBezTo>
                  <a:pt x="1" y="3"/>
                  <a:pt x="1" y="3"/>
                  <a:pt x="1" y="3"/>
                </a:cubicBezTo>
                <a:cubicBezTo>
                  <a:pt x="1" y="3"/>
                  <a:pt x="1" y="3"/>
                  <a:pt x="1" y="3"/>
                </a:cubicBezTo>
                <a:cubicBezTo>
                  <a:pt x="1" y="3"/>
                  <a:pt x="1" y="3"/>
                  <a:pt x="1" y="3"/>
                </a:cubicBezTo>
                <a:cubicBezTo>
                  <a:pt x="0" y="3"/>
                  <a:pt x="0" y="3"/>
                  <a:pt x="1" y="3"/>
                </a:cubicBezTo>
                <a:cubicBezTo>
                  <a:pt x="2" y="0"/>
                  <a:pt x="2" y="0"/>
                  <a:pt x="2" y="0"/>
                </a:cubicBezTo>
                <a:cubicBezTo>
                  <a:pt x="2" y="0"/>
                  <a:pt x="2" y="0"/>
                  <a:pt x="3"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61"/>
          <p:cNvSpPr>
            <a:spLocks/>
          </p:cNvSpPr>
          <p:nvPr/>
        </p:nvSpPr>
        <p:spPr bwMode="auto">
          <a:xfrm>
            <a:off x="7653338" y="6284913"/>
            <a:ext cx="14287" cy="28575"/>
          </a:xfrm>
          <a:custGeom>
            <a:avLst/>
            <a:gdLst>
              <a:gd name="T0" fmla="*/ 2 w 2"/>
              <a:gd name="T1" fmla="*/ 1 h 4"/>
              <a:gd name="T2" fmla="*/ 2 w 2"/>
              <a:gd name="T3" fmla="*/ 1 h 4"/>
              <a:gd name="T4" fmla="*/ 0 w 2"/>
              <a:gd name="T5" fmla="*/ 3 h 4"/>
              <a:gd name="T6" fmla="*/ 0 w 2"/>
              <a:gd name="T7" fmla="*/ 4 h 4"/>
              <a:gd name="T8" fmla="*/ 0 w 2"/>
              <a:gd name="T9" fmla="*/ 4 h 4"/>
              <a:gd name="T10" fmla="*/ 0 w 2"/>
              <a:gd name="T11" fmla="*/ 3 h 4"/>
              <a:gd name="T12" fmla="*/ 1 w 2"/>
              <a:gd name="T13" fmla="*/ 1 h 4"/>
              <a:gd name="T14" fmla="*/ 2 w 2"/>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2" y="1"/>
                </a:moveTo>
                <a:cubicBezTo>
                  <a:pt x="2" y="1"/>
                  <a:pt x="2" y="1"/>
                  <a:pt x="2" y="1"/>
                </a:cubicBezTo>
                <a:cubicBezTo>
                  <a:pt x="0" y="3"/>
                  <a:pt x="0" y="3"/>
                  <a:pt x="0" y="3"/>
                </a:cubicBezTo>
                <a:cubicBezTo>
                  <a:pt x="0" y="4"/>
                  <a:pt x="0" y="4"/>
                  <a:pt x="0" y="4"/>
                </a:cubicBezTo>
                <a:cubicBezTo>
                  <a:pt x="0" y="4"/>
                  <a:pt x="0" y="4"/>
                  <a:pt x="0" y="4"/>
                </a:cubicBezTo>
                <a:cubicBezTo>
                  <a:pt x="0" y="3"/>
                  <a:pt x="0" y="3"/>
                  <a:pt x="0" y="3"/>
                </a:cubicBezTo>
                <a:cubicBezTo>
                  <a:pt x="1" y="1"/>
                  <a:pt x="1" y="1"/>
                  <a:pt x="1" y="1"/>
                </a:cubicBezTo>
                <a:cubicBezTo>
                  <a:pt x="1" y="1"/>
                  <a:pt x="1" y="0"/>
                  <a:pt x="2" y="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62"/>
          <p:cNvSpPr>
            <a:spLocks/>
          </p:cNvSpPr>
          <p:nvPr/>
        </p:nvSpPr>
        <p:spPr bwMode="auto">
          <a:xfrm>
            <a:off x="7407275" y="5722938"/>
            <a:ext cx="217487" cy="635000"/>
          </a:xfrm>
          <a:custGeom>
            <a:avLst/>
            <a:gdLst>
              <a:gd name="T0" fmla="*/ 0 w 30"/>
              <a:gd name="T1" fmla="*/ 0 h 87"/>
              <a:gd name="T2" fmla="*/ 0 w 30"/>
              <a:gd name="T3" fmla="*/ 80 h 87"/>
              <a:gd name="T4" fmla="*/ 7 w 30"/>
              <a:gd name="T5" fmla="*/ 85 h 87"/>
              <a:gd name="T6" fmla="*/ 18 w 30"/>
              <a:gd name="T7" fmla="*/ 80 h 87"/>
              <a:gd name="T8" fmla="*/ 26 w 30"/>
              <a:gd name="T9" fmla="*/ 69 h 87"/>
              <a:gd name="T10" fmla="*/ 30 w 30"/>
              <a:gd name="T11" fmla="*/ 0 h 87"/>
              <a:gd name="T12" fmla="*/ 0 w 30"/>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30" h="87">
                <a:moveTo>
                  <a:pt x="0" y="0"/>
                </a:moveTo>
                <a:cubicBezTo>
                  <a:pt x="0" y="80"/>
                  <a:pt x="0" y="80"/>
                  <a:pt x="0" y="80"/>
                </a:cubicBezTo>
                <a:cubicBezTo>
                  <a:pt x="0" y="85"/>
                  <a:pt x="4" y="87"/>
                  <a:pt x="7" y="85"/>
                </a:cubicBezTo>
                <a:cubicBezTo>
                  <a:pt x="18" y="80"/>
                  <a:pt x="18" y="80"/>
                  <a:pt x="18" y="80"/>
                </a:cubicBezTo>
                <a:cubicBezTo>
                  <a:pt x="22" y="78"/>
                  <a:pt x="25" y="73"/>
                  <a:pt x="26" y="69"/>
                </a:cubicBezTo>
                <a:cubicBezTo>
                  <a:pt x="30" y="0"/>
                  <a:pt x="30" y="0"/>
                  <a:pt x="30" y="0"/>
                </a:cubicBezTo>
                <a:lnTo>
                  <a:pt x="0" y="0"/>
                </a:lnTo>
                <a:close/>
              </a:path>
            </a:pathLst>
          </a:custGeom>
          <a:solidFill>
            <a:srgbClr val="465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63"/>
          <p:cNvSpPr>
            <a:spLocks/>
          </p:cNvSpPr>
          <p:nvPr/>
        </p:nvSpPr>
        <p:spPr bwMode="auto">
          <a:xfrm>
            <a:off x="6950075" y="5497513"/>
            <a:ext cx="681037" cy="290513"/>
          </a:xfrm>
          <a:custGeom>
            <a:avLst/>
            <a:gdLst>
              <a:gd name="T0" fmla="*/ 84 w 94"/>
              <a:gd name="T1" fmla="*/ 20 h 40"/>
              <a:gd name="T2" fmla="*/ 83 w 94"/>
              <a:gd name="T3" fmla="*/ 20 h 40"/>
              <a:gd name="T4" fmla="*/ 0 w 94"/>
              <a:gd name="T5" fmla="*/ 0 h 40"/>
              <a:gd name="T6" fmla="*/ 0 w 94"/>
              <a:gd name="T7" fmla="*/ 40 h 40"/>
              <a:gd name="T8" fmla="*/ 43 w 94"/>
              <a:gd name="T9" fmla="*/ 40 h 40"/>
              <a:gd name="T10" fmla="*/ 83 w 94"/>
              <a:gd name="T11" fmla="*/ 40 h 40"/>
              <a:gd name="T12" fmla="*/ 83 w 94"/>
              <a:gd name="T13" fmla="*/ 39 h 40"/>
              <a:gd name="T14" fmla="*/ 84 w 94"/>
              <a:gd name="T15" fmla="*/ 39 h 40"/>
              <a:gd name="T16" fmla="*/ 94 w 94"/>
              <a:gd name="T17" fmla="*/ 30 h 40"/>
              <a:gd name="T18" fmla="*/ 84 w 94"/>
              <a:gd name="T19"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40">
                <a:moveTo>
                  <a:pt x="84" y="20"/>
                </a:moveTo>
                <a:cubicBezTo>
                  <a:pt x="84" y="20"/>
                  <a:pt x="83" y="20"/>
                  <a:pt x="83" y="20"/>
                </a:cubicBezTo>
                <a:cubicBezTo>
                  <a:pt x="0" y="0"/>
                  <a:pt x="0" y="0"/>
                  <a:pt x="0" y="0"/>
                </a:cubicBezTo>
                <a:cubicBezTo>
                  <a:pt x="0" y="40"/>
                  <a:pt x="0" y="40"/>
                  <a:pt x="0" y="40"/>
                </a:cubicBezTo>
                <a:cubicBezTo>
                  <a:pt x="43" y="40"/>
                  <a:pt x="43" y="40"/>
                  <a:pt x="43" y="40"/>
                </a:cubicBezTo>
                <a:cubicBezTo>
                  <a:pt x="83" y="40"/>
                  <a:pt x="83" y="40"/>
                  <a:pt x="83" y="40"/>
                </a:cubicBezTo>
                <a:cubicBezTo>
                  <a:pt x="83" y="39"/>
                  <a:pt x="83" y="39"/>
                  <a:pt x="83" y="39"/>
                </a:cubicBezTo>
                <a:cubicBezTo>
                  <a:pt x="83" y="39"/>
                  <a:pt x="84" y="39"/>
                  <a:pt x="84" y="39"/>
                </a:cubicBezTo>
                <a:cubicBezTo>
                  <a:pt x="89" y="39"/>
                  <a:pt x="94" y="35"/>
                  <a:pt x="94" y="30"/>
                </a:cubicBezTo>
                <a:cubicBezTo>
                  <a:pt x="94" y="24"/>
                  <a:pt x="89" y="20"/>
                  <a:pt x="84" y="20"/>
                </a:cubicBezTo>
                <a:close/>
              </a:path>
            </a:pathLst>
          </a:custGeom>
          <a:solidFill>
            <a:srgbClr val="465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64"/>
          <p:cNvSpPr>
            <a:spLocks/>
          </p:cNvSpPr>
          <p:nvPr/>
        </p:nvSpPr>
        <p:spPr bwMode="auto">
          <a:xfrm>
            <a:off x="6781800" y="5497513"/>
            <a:ext cx="168275" cy="290513"/>
          </a:xfrm>
          <a:custGeom>
            <a:avLst/>
            <a:gdLst>
              <a:gd name="T0" fmla="*/ 20 w 23"/>
              <a:gd name="T1" fmla="*/ 0 h 40"/>
              <a:gd name="T2" fmla="*/ 0 w 23"/>
              <a:gd name="T3" fmla="*/ 19 h 40"/>
              <a:gd name="T4" fmla="*/ 0 w 23"/>
              <a:gd name="T5" fmla="*/ 20 h 40"/>
              <a:gd name="T6" fmla="*/ 20 w 23"/>
              <a:gd name="T7" fmla="*/ 40 h 40"/>
              <a:gd name="T8" fmla="*/ 23 w 23"/>
              <a:gd name="T9" fmla="*/ 40 h 40"/>
              <a:gd name="T10" fmla="*/ 23 w 23"/>
              <a:gd name="T11" fmla="*/ 0 h 40"/>
              <a:gd name="T12" fmla="*/ 20 w 2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3" h="40">
                <a:moveTo>
                  <a:pt x="20" y="0"/>
                </a:moveTo>
                <a:cubicBezTo>
                  <a:pt x="9" y="0"/>
                  <a:pt x="0" y="8"/>
                  <a:pt x="0" y="19"/>
                </a:cubicBezTo>
                <a:cubicBezTo>
                  <a:pt x="0" y="20"/>
                  <a:pt x="0" y="20"/>
                  <a:pt x="0" y="20"/>
                </a:cubicBezTo>
                <a:cubicBezTo>
                  <a:pt x="0" y="31"/>
                  <a:pt x="9" y="40"/>
                  <a:pt x="20" y="40"/>
                </a:cubicBezTo>
                <a:cubicBezTo>
                  <a:pt x="23" y="40"/>
                  <a:pt x="23" y="40"/>
                  <a:pt x="23" y="40"/>
                </a:cubicBezTo>
                <a:cubicBezTo>
                  <a:pt x="23" y="0"/>
                  <a:pt x="23" y="0"/>
                  <a:pt x="23" y="0"/>
                </a:cubicBezTo>
                <a:lnTo>
                  <a:pt x="20" y="0"/>
                </a:lnTo>
                <a:close/>
              </a:path>
            </a:pathLst>
          </a:custGeom>
          <a:solidFill>
            <a:srgbClr val="465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65"/>
          <p:cNvSpPr>
            <a:spLocks/>
          </p:cNvSpPr>
          <p:nvPr/>
        </p:nvSpPr>
        <p:spPr bwMode="auto">
          <a:xfrm>
            <a:off x="7246938" y="5103813"/>
            <a:ext cx="646112" cy="166688"/>
          </a:xfrm>
          <a:custGeom>
            <a:avLst/>
            <a:gdLst>
              <a:gd name="T0" fmla="*/ 78 w 89"/>
              <a:gd name="T1" fmla="*/ 0 h 23"/>
              <a:gd name="T2" fmla="*/ 12 w 89"/>
              <a:gd name="T3" fmla="*/ 0 h 23"/>
              <a:gd name="T4" fmla="*/ 0 w 89"/>
              <a:gd name="T5" fmla="*/ 11 h 23"/>
              <a:gd name="T6" fmla="*/ 12 w 89"/>
              <a:gd name="T7" fmla="*/ 23 h 23"/>
              <a:gd name="T8" fmla="*/ 78 w 89"/>
              <a:gd name="T9" fmla="*/ 23 h 23"/>
              <a:gd name="T10" fmla="*/ 89 w 89"/>
              <a:gd name="T11" fmla="*/ 11 h 23"/>
              <a:gd name="T12" fmla="*/ 78 w 89"/>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89" h="23">
                <a:moveTo>
                  <a:pt x="78" y="0"/>
                </a:moveTo>
                <a:cubicBezTo>
                  <a:pt x="12" y="0"/>
                  <a:pt x="12" y="0"/>
                  <a:pt x="12" y="0"/>
                </a:cubicBezTo>
                <a:cubicBezTo>
                  <a:pt x="5" y="0"/>
                  <a:pt x="0" y="5"/>
                  <a:pt x="0" y="11"/>
                </a:cubicBezTo>
                <a:cubicBezTo>
                  <a:pt x="0" y="18"/>
                  <a:pt x="5" y="23"/>
                  <a:pt x="12" y="23"/>
                </a:cubicBezTo>
                <a:cubicBezTo>
                  <a:pt x="78" y="23"/>
                  <a:pt x="78" y="23"/>
                  <a:pt x="78" y="23"/>
                </a:cubicBezTo>
                <a:cubicBezTo>
                  <a:pt x="84" y="23"/>
                  <a:pt x="89" y="18"/>
                  <a:pt x="89" y="11"/>
                </a:cubicBezTo>
                <a:cubicBezTo>
                  <a:pt x="89" y="5"/>
                  <a:pt x="84" y="0"/>
                  <a:pt x="78" y="0"/>
                </a:cubicBezTo>
                <a:close/>
              </a:path>
            </a:pathLst>
          </a:custGeom>
          <a:solidFill>
            <a:srgbClr val="EC8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66"/>
          <p:cNvSpPr>
            <a:spLocks/>
          </p:cNvSpPr>
          <p:nvPr/>
        </p:nvSpPr>
        <p:spPr bwMode="auto">
          <a:xfrm>
            <a:off x="7246938" y="4797426"/>
            <a:ext cx="174625" cy="422275"/>
          </a:xfrm>
          <a:custGeom>
            <a:avLst/>
            <a:gdLst>
              <a:gd name="T0" fmla="*/ 24 w 24"/>
              <a:gd name="T1" fmla="*/ 23 h 58"/>
              <a:gd name="T2" fmla="*/ 0 w 24"/>
              <a:gd name="T3" fmla="*/ 0 h 58"/>
              <a:gd name="T4" fmla="*/ 0 w 24"/>
              <a:gd name="T5" fmla="*/ 58 h 58"/>
              <a:gd name="T6" fmla="*/ 24 w 24"/>
              <a:gd name="T7" fmla="*/ 58 h 58"/>
              <a:gd name="T8" fmla="*/ 24 w 24"/>
              <a:gd name="T9" fmla="*/ 23 h 58"/>
            </a:gdLst>
            <a:ahLst/>
            <a:cxnLst>
              <a:cxn ang="0">
                <a:pos x="T0" y="T1"/>
              </a:cxn>
              <a:cxn ang="0">
                <a:pos x="T2" y="T3"/>
              </a:cxn>
              <a:cxn ang="0">
                <a:pos x="T4" y="T5"/>
              </a:cxn>
              <a:cxn ang="0">
                <a:pos x="T6" y="T7"/>
              </a:cxn>
              <a:cxn ang="0">
                <a:pos x="T8" y="T9"/>
              </a:cxn>
            </a:cxnLst>
            <a:rect l="0" t="0" r="r" b="b"/>
            <a:pathLst>
              <a:path w="24" h="58">
                <a:moveTo>
                  <a:pt x="24" y="23"/>
                </a:moveTo>
                <a:cubicBezTo>
                  <a:pt x="24" y="10"/>
                  <a:pt x="13" y="0"/>
                  <a:pt x="0" y="0"/>
                </a:cubicBezTo>
                <a:cubicBezTo>
                  <a:pt x="0" y="58"/>
                  <a:pt x="0" y="58"/>
                  <a:pt x="0" y="58"/>
                </a:cubicBezTo>
                <a:cubicBezTo>
                  <a:pt x="24" y="58"/>
                  <a:pt x="24" y="58"/>
                  <a:pt x="24" y="58"/>
                </a:cubicBezTo>
                <a:lnTo>
                  <a:pt x="24" y="23"/>
                </a:lnTo>
                <a:close/>
              </a:path>
            </a:pathLst>
          </a:custGeom>
          <a:solidFill>
            <a:srgbClr val="EC8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67"/>
          <p:cNvSpPr>
            <a:spLocks/>
          </p:cNvSpPr>
          <p:nvPr/>
        </p:nvSpPr>
        <p:spPr bwMode="auto">
          <a:xfrm>
            <a:off x="7210425" y="4840288"/>
            <a:ext cx="233362" cy="393700"/>
          </a:xfrm>
          <a:custGeom>
            <a:avLst/>
            <a:gdLst>
              <a:gd name="T0" fmla="*/ 32 w 32"/>
              <a:gd name="T1" fmla="*/ 49 h 54"/>
              <a:gd name="T2" fmla="*/ 32 w 32"/>
              <a:gd name="T3" fmla="*/ 13 h 54"/>
              <a:gd name="T4" fmla="*/ 28 w 32"/>
              <a:gd name="T5" fmla="*/ 4 h 54"/>
              <a:gd name="T6" fmla="*/ 19 w 32"/>
              <a:gd name="T7" fmla="*/ 0 h 54"/>
              <a:gd name="T8" fmla="*/ 13 w 32"/>
              <a:gd name="T9" fmla="*/ 0 h 54"/>
              <a:gd name="T10" fmla="*/ 0 w 32"/>
              <a:gd name="T11" fmla="*/ 13 h 54"/>
              <a:gd name="T12" fmla="*/ 0 w 32"/>
              <a:gd name="T13" fmla="*/ 50 h 54"/>
              <a:gd name="T14" fmla="*/ 1 w 32"/>
              <a:gd name="T15" fmla="*/ 53 h 54"/>
              <a:gd name="T16" fmla="*/ 1 w 32"/>
              <a:gd name="T17" fmla="*/ 53 h 54"/>
              <a:gd name="T18" fmla="*/ 4 w 32"/>
              <a:gd name="T19" fmla="*/ 54 h 54"/>
              <a:gd name="T20" fmla="*/ 28 w 32"/>
              <a:gd name="T21" fmla="*/ 54 h 54"/>
              <a:gd name="T22" fmla="*/ 32 w 32"/>
              <a:gd name="T23" fmla="*/ 4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54">
                <a:moveTo>
                  <a:pt x="32" y="49"/>
                </a:moveTo>
                <a:cubicBezTo>
                  <a:pt x="32" y="13"/>
                  <a:pt x="32" y="13"/>
                  <a:pt x="32" y="13"/>
                </a:cubicBezTo>
                <a:cubicBezTo>
                  <a:pt x="32" y="9"/>
                  <a:pt x="30" y="6"/>
                  <a:pt x="28" y="4"/>
                </a:cubicBezTo>
                <a:cubicBezTo>
                  <a:pt x="26" y="1"/>
                  <a:pt x="23" y="0"/>
                  <a:pt x="19" y="0"/>
                </a:cubicBezTo>
                <a:cubicBezTo>
                  <a:pt x="13" y="0"/>
                  <a:pt x="13" y="0"/>
                  <a:pt x="13" y="0"/>
                </a:cubicBezTo>
                <a:cubicBezTo>
                  <a:pt x="6" y="0"/>
                  <a:pt x="0" y="6"/>
                  <a:pt x="0" y="13"/>
                </a:cubicBezTo>
                <a:cubicBezTo>
                  <a:pt x="0" y="50"/>
                  <a:pt x="0" y="50"/>
                  <a:pt x="0" y="50"/>
                </a:cubicBezTo>
                <a:cubicBezTo>
                  <a:pt x="0" y="51"/>
                  <a:pt x="1" y="52"/>
                  <a:pt x="1" y="53"/>
                </a:cubicBezTo>
                <a:cubicBezTo>
                  <a:pt x="1" y="53"/>
                  <a:pt x="1" y="53"/>
                  <a:pt x="1" y="53"/>
                </a:cubicBezTo>
                <a:cubicBezTo>
                  <a:pt x="2" y="53"/>
                  <a:pt x="3" y="54"/>
                  <a:pt x="4" y="54"/>
                </a:cubicBezTo>
                <a:cubicBezTo>
                  <a:pt x="28" y="54"/>
                  <a:pt x="28" y="54"/>
                  <a:pt x="28" y="54"/>
                </a:cubicBezTo>
                <a:cubicBezTo>
                  <a:pt x="30" y="54"/>
                  <a:pt x="32" y="52"/>
                  <a:pt x="32" y="49"/>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68"/>
          <p:cNvSpPr>
            <a:spLocks/>
          </p:cNvSpPr>
          <p:nvPr/>
        </p:nvSpPr>
        <p:spPr bwMode="auto">
          <a:xfrm>
            <a:off x="6665913" y="4746626"/>
            <a:ext cx="762000" cy="830263"/>
          </a:xfrm>
          <a:custGeom>
            <a:avLst/>
            <a:gdLst>
              <a:gd name="T0" fmla="*/ 96 w 105"/>
              <a:gd name="T1" fmla="*/ 11 h 114"/>
              <a:gd name="T2" fmla="*/ 77 w 105"/>
              <a:gd name="T3" fmla="*/ 0 h 114"/>
              <a:gd name="T4" fmla="*/ 34 w 105"/>
              <a:gd name="T5" fmla="*/ 0 h 114"/>
              <a:gd name="T6" fmla="*/ 17 w 105"/>
              <a:gd name="T7" fmla="*/ 4 h 114"/>
              <a:gd name="T8" fmla="*/ 16 w 105"/>
              <a:gd name="T9" fmla="*/ 4 h 114"/>
              <a:gd name="T10" fmla="*/ 1 w 105"/>
              <a:gd name="T11" fmla="*/ 23 h 114"/>
              <a:gd name="T12" fmla="*/ 6 w 105"/>
              <a:gd name="T13" fmla="*/ 52 h 114"/>
              <a:gd name="T14" fmla="*/ 18 w 105"/>
              <a:gd name="T15" fmla="*/ 114 h 114"/>
              <a:gd name="T16" fmla="*/ 34 w 105"/>
              <a:gd name="T17" fmla="*/ 103 h 114"/>
              <a:gd name="T18" fmla="*/ 79 w 105"/>
              <a:gd name="T19" fmla="*/ 103 h 114"/>
              <a:gd name="T20" fmla="*/ 89 w 105"/>
              <a:gd name="T21" fmla="*/ 95 h 114"/>
              <a:gd name="T22" fmla="*/ 104 w 105"/>
              <a:gd name="T23" fmla="*/ 30 h 114"/>
              <a:gd name="T24" fmla="*/ 96 w 105"/>
              <a:gd name="T25" fmla="*/ 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14">
                <a:moveTo>
                  <a:pt x="96" y="11"/>
                </a:moveTo>
                <a:cubicBezTo>
                  <a:pt x="77" y="0"/>
                  <a:pt x="77" y="0"/>
                  <a:pt x="77" y="0"/>
                </a:cubicBezTo>
                <a:cubicBezTo>
                  <a:pt x="34" y="0"/>
                  <a:pt x="34" y="0"/>
                  <a:pt x="34" y="0"/>
                </a:cubicBezTo>
                <a:cubicBezTo>
                  <a:pt x="17" y="4"/>
                  <a:pt x="17" y="4"/>
                  <a:pt x="17" y="4"/>
                </a:cubicBezTo>
                <a:cubicBezTo>
                  <a:pt x="16" y="4"/>
                  <a:pt x="16" y="4"/>
                  <a:pt x="16" y="4"/>
                </a:cubicBezTo>
                <a:cubicBezTo>
                  <a:pt x="10" y="8"/>
                  <a:pt x="0" y="16"/>
                  <a:pt x="1" y="23"/>
                </a:cubicBezTo>
                <a:cubicBezTo>
                  <a:pt x="6" y="52"/>
                  <a:pt x="6" y="52"/>
                  <a:pt x="6" y="52"/>
                </a:cubicBezTo>
                <a:cubicBezTo>
                  <a:pt x="18" y="114"/>
                  <a:pt x="18" y="114"/>
                  <a:pt x="18" y="114"/>
                </a:cubicBezTo>
                <a:cubicBezTo>
                  <a:pt x="18" y="114"/>
                  <a:pt x="25" y="103"/>
                  <a:pt x="34" y="103"/>
                </a:cubicBezTo>
                <a:cubicBezTo>
                  <a:pt x="79" y="103"/>
                  <a:pt x="79" y="103"/>
                  <a:pt x="79" y="103"/>
                </a:cubicBezTo>
                <a:cubicBezTo>
                  <a:pt x="84" y="103"/>
                  <a:pt x="88" y="100"/>
                  <a:pt x="89" y="95"/>
                </a:cubicBezTo>
                <a:cubicBezTo>
                  <a:pt x="104" y="30"/>
                  <a:pt x="104" y="30"/>
                  <a:pt x="104" y="30"/>
                </a:cubicBezTo>
                <a:cubicBezTo>
                  <a:pt x="105" y="22"/>
                  <a:pt x="102" y="15"/>
                  <a:pt x="96" y="11"/>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69"/>
          <p:cNvSpPr>
            <a:spLocks/>
          </p:cNvSpPr>
          <p:nvPr/>
        </p:nvSpPr>
        <p:spPr bwMode="auto">
          <a:xfrm>
            <a:off x="6578600" y="5461001"/>
            <a:ext cx="530225" cy="357188"/>
          </a:xfrm>
          <a:custGeom>
            <a:avLst/>
            <a:gdLst>
              <a:gd name="T0" fmla="*/ 50 w 73"/>
              <a:gd name="T1" fmla="*/ 0 h 49"/>
              <a:gd name="T2" fmla="*/ 0 w 73"/>
              <a:gd name="T3" fmla="*/ 0 h 49"/>
              <a:gd name="T4" fmla="*/ 0 w 73"/>
              <a:gd name="T5" fmla="*/ 5 h 49"/>
              <a:gd name="T6" fmla="*/ 50 w 73"/>
              <a:gd name="T7" fmla="*/ 5 h 49"/>
              <a:gd name="T8" fmla="*/ 68 w 73"/>
              <a:gd name="T9" fmla="*/ 23 h 49"/>
              <a:gd name="T10" fmla="*/ 68 w 73"/>
              <a:gd name="T11" fmla="*/ 49 h 49"/>
              <a:gd name="T12" fmla="*/ 73 w 73"/>
              <a:gd name="T13" fmla="*/ 49 h 49"/>
              <a:gd name="T14" fmla="*/ 73 w 73"/>
              <a:gd name="T15" fmla="*/ 23 h 49"/>
              <a:gd name="T16" fmla="*/ 50 w 73"/>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9">
                <a:moveTo>
                  <a:pt x="50" y="0"/>
                </a:moveTo>
                <a:cubicBezTo>
                  <a:pt x="0" y="0"/>
                  <a:pt x="0" y="0"/>
                  <a:pt x="0" y="0"/>
                </a:cubicBezTo>
                <a:cubicBezTo>
                  <a:pt x="0" y="5"/>
                  <a:pt x="0" y="5"/>
                  <a:pt x="0" y="5"/>
                </a:cubicBezTo>
                <a:cubicBezTo>
                  <a:pt x="50" y="5"/>
                  <a:pt x="50" y="5"/>
                  <a:pt x="50" y="5"/>
                </a:cubicBezTo>
                <a:cubicBezTo>
                  <a:pt x="60" y="5"/>
                  <a:pt x="68" y="13"/>
                  <a:pt x="68" y="23"/>
                </a:cubicBezTo>
                <a:cubicBezTo>
                  <a:pt x="68" y="49"/>
                  <a:pt x="68" y="49"/>
                  <a:pt x="68" y="49"/>
                </a:cubicBezTo>
                <a:cubicBezTo>
                  <a:pt x="73" y="49"/>
                  <a:pt x="73" y="49"/>
                  <a:pt x="73" y="49"/>
                </a:cubicBezTo>
                <a:cubicBezTo>
                  <a:pt x="73" y="23"/>
                  <a:pt x="73" y="23"/>
                  <a:pt x="73" y="23"/>
                </a:cubicBezTo>
                <a:cubicBezTo>
                  <a:pt x="73" y="10"/>
                  <a:pt x="63" y="0"/>
                  <a:pt x="50"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70"/>
          <p:cNvSpPr>
            <a:spLocks/>
          </p:cNvSpPr>
          <p:nvPr/>
        </p:nvSpPr>
        <p:spPr bwMode="auto">
          <a:xfrm>
            <a:off x="6848475" y="4710113"/>
            <a:ext cx="384175" cy="290513"/>
          </a:xfrm>
          <a:custGeom>
            <a:avLst/>
            <a:gdLst>
              <a:gd name="T0" fmla="*/ 29 w 53"/>
              <a:gd name="T1" fmla="*/ 0 h 40"/>
              <a:gd name="T2" fmla="*/ 0 w 53"/>
              <a:gd name="T3" fmla="*/ 7 h 40"/>
              <a:gd name="T4" fmla="*/ 8 w 53"/>
              <a:gd name="T5" fmla="*/ 20 h 40"/>
              <a:gd name="T6" fmla="*/ 29 w 53"/>
              <a:gd name="T7" fmla="*/ 36 h 40"/>
              <a:gd name="T8" fmla="*/ 40 w 53"/>
              <a:gd name="T9" fmla="*/ 40 h 40"/>
              <a:gd name="T10" fmla="*/ 40 w 53"/>
              <a:gd name="T11" fmla="*/ 40 h 40"/>
              <a:gd name="T12" fmla="*/ 50 w 53"/>
              <a:gd name="T13" fmla="*/ 35 h 40"/>
              <a:gd name="T14" fmla="*/ 53 w 53"/>
              <a:gd name="T15" fmla="*/ 23 h 40"/>
              <a:gd name="T16" fmla="*/ 53 w 53"/>
              <a:gd name="T17" fmla="*/ 0 h 40"/>
              <a:gd name="T18" fmla="*/ 29 w 53"/>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0">
                <a:moveTo>
                  <a:pt x="29" y="0"/>
                </a:moveTo>
                <a:cubicBezTo>
                  <a:pt x="0" y="7"/>
                  <a:pt x="0" y="7"/>
                  <a:pt x="0" y="7"/>
                </a:cubicBezTo>
                <a:cubicBezTo>
                  <a:pt x="1" y="12"/>
                  <a:pt x="4" y="17"/>
                  <a:pt x="8" y="20"/>
                </a:cubicBezTo>
                <a:cubicBezTo>
                  <a:pt x="29" y="36"/>
                  <a:pt x="29" y="36"/>
                  <a:pt x="29" y="36"/>
                </a:cubicBezTo>
                <a:cubicBezTo>
                  <a:pt x="33" y="38"/>
                  <a:pt x="36" y="40"/>
                  <a:pt x="40" y="40"/>
                </a:cubicBezTo>
                <a:cubicBezTo>
                  <a:pt x="40" y="40"/>
                  <a:pt x="40" y="40"/>
                  <a:pt x="40" y="40"/>
                </a:cubicBezTo>
                <a:cubicBezTo>
                  <a:pt x="44" y="40"/>
                  <a:pt x="48" y="38"/>
                  <a:pt x="50" y="35"/>
                </a:cubicBezTo>
                <a:cubicBezTo>
                  <a:pt x="52" y="32"/>
                  <a:pt x="53" y="28"/>
                  <a:pt x="53" y="23"/>
                </a:cubicBezTo>
                <a:cubicBezTo>
                  <a:pt x="53" y="0"/>
                  <a:pt x="53" y="0"/>
                  <a:pt x="53" y="0"/>
                </a:cubicBezTo>
                <a:lnTo>
                  <a:pt x="29" y="0"/>
                </a:lnTo>
                <a:close/>
              </a:path>
            </a:pathLst>
          </a:custGeom>
          <a:solidFill>
            <a:srgbClr val="789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71"/>
          <p:cNvSpPr>
            <a:spLocks/>
          </p:cNvSpPr>
          <p:nvPr/>
        </p:nvSpPr>
        <p:spPr bwMode="auto">
          <a:xfrm>
            <a:off x="6716713" y="4775201"/>
            <a:ext cx="420687" cy="474663"/>
          </a:xfrm>
          <a:custGeom>
            <a:avLst/>
            <a:gdLst>
              <a:gd name="T0" fmla="*/ 9 w 58"/>
              <a:gd name="T1" fmla="*/ 32 h 65"/>
              <a:gd name="T2" fmla="*/ 42 w 58"/>
              <a:gd name="T3" fmla="*/ 65 h 65"/>
              <a:gd name="T4" fmla="*/ 58 w 58"/>
              <a:gd name="T5" fmla="*/ 49 h 65"/>
              <a:gd name="T6" fmla="*/ 9 w 58"/>
              <a:gd name="T7" fmla="*/ 0 h 65"/>
              <a:gd name="T8" fmla="*/ 9 w 58"/>
              <a:gd name="T9" fmla="*/ 32 h 65"/>
            </a:gdLst>
            <a:ahLst/>
            <a:cxnLst>
              <a:cxn ang="0">
                <a:pos x="T0" y="T1"/>
              </a:cxn>
              <a:cxn ang="0">
                <a:pos x="T2" y="T3"/>
              </a:cxn>
              <a:cxn ang="0">
                <a:pos x="T4" y="T5"/>
              </a:cxn>
              <a:cxn ang="0">
                <a:pos x="T6" y="T7"/>
              </a:cxn>
              <a:cxn ang="0">
                <a:pos x="T8" y="T9"/>
              </a:cxn>
            </a:cxnLst>
            <a:rect l="0" t="0" r="r" b="b"/>
            <a:pathLst>
              <a:path w="58" h="65">
                <a:moveTo>
                  <a:pt x="9" y="32"/>
                </a:moveTo>
                <a:cubicBezTo>
                  <a:pt x="42" y="65"/>
                  <a:pt x="42" y="65"/>
                  <a:pt x="42" y="65"/>
                </a:cubicBezTo>
                <a:cubicBezTo>
                  <a:pt x="58" y="49"/>
                  <a:pt x="58" y="49"/>
                  <a:pt x="58" y="49"/>
                </a:cubicBezTo>
                <a:cubicBezTo>
                  <a:pt x="9" y="0"/>
                  <a:pt x="9" y="0"/>
                  <a:pt x="9" y="0"/>
                </a:cubicBezTo>
                <a:cubicBezTo>
                  <a:pt x="0" y="9"/>
                  <a:pt x="0" y="23"/>
                  <a:pt x="9" y="32"/>
                </a:cubicBezTo>
                <a:close/>
              </a:path>
            </a:pathLst>
          </a:custGeom>
          <a:solidFill>
            <a:srgbClr val="F5B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72"/>
          <p:cNvSpPr>
            <a:spLocks/>
          </p:cNvSpPr>
          <p:nvPr/>
        </p:nvSpPr>
        <p:spPr bwMode="auto">
          <a:xfrm>
            <a:off x="6651625" y="4768851"/>
            <a:ext cx="406400" cy="407988"/>
          </a:xfrm>
          <a:custGeom>
            <a:avLst/>
            <a:gdLst>
              <a:gd name="T0" fmla="*/ 54 w 56"/>
              <a:gd name="T1" fmla="*/ 31 h 56"/>
              <a:gd name="T2" fmla="*/ 28 w 56"/>
              <a:gd name="T3" fmla="*/ 4 h 56"/>
              <a:gd name="T4" fmla="*/ 19 w 56"/>
              <a:gd name="T5" fmla="*/ 0 h 56"/>
              <a:gd name="T6" fmla="*/ 9 w 56"/>
              <a:gd name="T7" fmla="*/ 4 h 56"/>
              <a:gd name="T8" fmla="*/ 5 w 56"/>
              <a:gd name="T9" fmla="*/ 9 h 56"/>
              <a:gd name="T10" fmla="*/ 5 w 56"/>
              <a:gd name="T11" fmla="*/ 27 h 56"/>
              <a:gd name="T12" fmla="*/ 32 w 56"/>
              <a:gd name="T13" fmla="*/ 54 h 56"/>
              <a:gd name="T14" fmla="*/ 35 w 56"/>
              <a:gd name="T15" fmla="*/ 56 h 56"/>
              <a:gd name="T16" fmla="*/ 35 w 56"/>
              <a:gd name="T17" fmla="*/ 56 h 56"/>
              <a:gd name="T18" fmla="*/ 38 w 56"/>
              <a:gd name="T19" fmla="*/ 54 h 56"/>
              <a:gd name="T20" fmla="*/ 54 w 56"/>
              <a:gd name="T21" fmla="*/ 37 h 56"/>
              <a:gd name="T22" fmla="*/ 54 w 56"/>
              <a:gd name="T23" fmla="*/ 3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54" y="31"/>
                </a:moveTo>
                <a:cubicBezTo>
                  <a:pt x="28" y="4"/>
                  <a:pt x="28" y="4"/>
                  <a:pt x="28" y="4"/>
                </a:cubicBezTo>
                <a:cubicBezTo>
                  <a:pt x="25" y="1"/>
                  <a:pt x="22" y="0"/>
                  <a:pt x="19" y="0"/>
                </a:cubicBezTo>
                <a:cubicBezTo>
                  <a:pt x="15" y="0"/>
                  <a:pt x="12" y="1"/>
                  <a:pt x="9" y="4"/>
                </a:cubicBezTo>
                <a:cubicBezTo>
                  <a:pt x="5" y="9"/>
                  <a:pt x="5" y="9"/>
                  <a:pt x="5" y="9"/>
                </a:cubicBezTo>
                <a:cubicBezTo>
                  <a:pt x="0" y="14"/>
                  <a:pt x="0" y="22"/>
                  <a:pt x="5" y="27"/>
                </a:cubicBezTo>
                <a:cubicBezTo>
                  <a:pt x="32" y="54"/>
                  <a:pt x="32" y="54"/>
                  <a:pt x="32" y="54"/>
                </a:cubicBezTo>
                <a:cubicBezTo>
                  <a:pt x="32" y="55"/>
                  <a:pt x="34" y="56"/>
                  <a:pt x="35" y="56"/>
                </a:cubicBezTo>
                <a:cubicBezTo>
                  <a:pt x="35" y="56"/>
                  <a:pt x="35" y="56"/>
                  <a:pt x="35" y="56"/>
                </a:cubicBezTo>
                <a:cubicBezTo>
                  <a:pt x="36" y="56"/>
                  <a:pt x="37" y="55"/>
                  <a:pt x="38" y="54"/>
                </a:cubicBezTo>
                <a:cubicBezTo>
                  <a:pt x="54" y="37"/>
                  <a:pt x="54" y="37"/>
                  <a:pt x="54" y="37"/>
                </a:cubicBezTo>
                <a:cubicBezTo>
                  <a:pt x="56" y="35"/>
                  <a:pt x="56" y="33"/>
                  <a:pt x="54" y="31"/>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73"/>
          <p:cNvSpPr>
            <a:spLocks noChangeArrowheads="1"/>
          </p:cNvSpPr>
          <p:nvPr/>
        </p:nvSpPr>
        <p:spPr bwMode="auto">
          <a:xfrm>
            <a:off x="8234363" y="5270501"/>
            <a:ext cx="1670050" cy="117475"/>
          </a:xfrm>
          <a:prstGeom prst="rect">
            <a:avLst/>
          </a:prstGeom>
          <a:solidFill>
            <a:srgbClr val="965E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174"/>
          <p:cNvSpPr>
            <a:spLocks noChangeArrowheads="1"/>
          </p:cNvSpPr>
          <p:nvPr/>
        </p:nvSpPr>
        <p:spPr bwMode="auto">
          <a:xfrm>
            <a:off x="8705850" y="5380038"/>
            <a:ext cx="101600" cy="1006475"/>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75"/>
          <p:cNvSpPr>
            <a:spLocks/>
          </p:cNvSpPr>
          <p:nvPr/>
        </p:nvSpPr>
        <p:spPr bwMode="auto">
          <a:xfrm>
            <a:off x="8234363" y="5380038"/>
            <a:ext cx="1670050" cy="1006475"/>
          </a:xfrm>
          <a:custGeom>
            <a:avLst/>
            <a:gdLst>
              <a:gd name="T0" fmla="*/ 1052 w 1052"/>
              <a:gd name="T1" fmla="*/ 634 h 634"/>
              <a:gd name="T2" fmla="*/ 988 w 1052"/>
              <a:gd name="T3" fmla="*/ 634 h 634"/>
              <a:gd name="T4" fmla="*/ 988 w 1052"/>
              <a:gd name="T5" fmla="*/ 65 h 634"/>
              <a:gd name="T6" fmla="*/ 0 w 1052"/>
              <a:gd name="T7" fmla="*/ 65 h 634"/>
              <a:gd name="T8" fmla="*/ 0 w 1052"/>
              <a:gd name="T9" fmla="*/ 0 h 634"/>
              <a:gd name="T10" fmla="*/ 1052 w 1052"/>
              <a:gd name="T11" fmla="*/ 0 h 634"/>
              <a:gd name="T12" fmla="*/ 1052 w 1052"/>
              <a:gd name="T13" fmla="*/ 634 h 634"/>
            </a:gdLst>
            <a:ahLst/>
            <a:cxnLst>
              <a:cxn ang="0">
                <a:pos x="T0" y="T1"/>
              </a:cxn>
              <a:cxn ang="0">
                <a:pos x="T2" y="T3"/>
              </a:cxn>
              <a:cxn ang="0">
                <a:pos x="T4" y="T5"/>
              </a:cxn>
              <a:cxn ang="0">
                <a:pos x="T6" y="T7"/>
              </a:cxn>
              <a:cxn ang="0">
                <a:pos x="T8" y="T9"/>
              </a:cxn>
              <a:cxn ang="0">
                <a:pos x="T10" y="T11"/>
              </a:cxn>
              <a:cxn ang="0">
                <a:pos x="T12" y="T13"/>
              </a:cxn>
            </a:cxnLst>
            <a:rect l="0" t="0" r="r" b="b"/>
            <a:pathLst>
              <a:path w="1052" h="634">
                <a:moveTo>
                  <a:pt x="1052" y="634"/>
                </a:moveTo>
                <a:lnTo>
                  <a:pt x="988" y="634"/>
                </a:lnTo>
                <a:lnTo>
                  <a:pt x="988" y="65"/>
                </a:lnTo>
                <a:lnTo>
                  <a:pt x="0" y="65"/>
                </a:lnTo>
                <a:lnTo>
                  <a:pt x="0" y="0"/>
                </a:lnTo>
                <a:lnTo>
                  <a:pt x="1052" y="0"/>
                </a:lnTo>
                <a:lnTo>
                  <a:pt x="1052" y="634"/>
                </a:lnTo>
                <a:close/>
              </a:path>
            </a:pathLst>
          </a:custGeom>
          <a:solidFill>
            <a:srgbClr val="7247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76"/>
          <p:cNvSpPr>
            <a:spLocks noChangeArrowheads="1"/>
          </p:cNvSpPr>
          <p:nvPr/>
        </p:nvSpPr>
        <p:spPr bwMode="auto">
          <a:xfrm>
            <a:off x="7762875" y="5270501"/>
            <a:ext cx="739775" cy="117475"/>
          </a:xfrm>
          <a:prstGeom prst="rect">
            <a:avLst/>
          </a:prstGeom>
          <a:solidFill>
            <a:srgbClr val="7247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77"/>
          <p:cNvSpPr>
            <a:spLocks/>
          </p:cNvSpPr>
          <p:nvPr/>
        </p:nvSpPr>
        <p:spPr bwMode="auto">
          <a:xfrm>
            <a:off x="7762875" y="5380038"/>
            <a:ext cx="739775" cy="1006475"/>
          </a:xfrm>
          <a:custGeom>
            <a:avLst/>
            <a:gdLst>
              <a:gd name="T0" fmla="*/ 466 w 466"/>
              <a:gd name="T1" fmla="*/ 634 h 634"/>
              <a:gd name="T2" fmla="*/ 402 w 466"/>
              <a:gd name="T3" fmla="*/ 634 h 634"/>
              <a:gd name="T4" fmla="*/ 402 w 466"/>
              <a:gd name="T5" fmla="*/ 65 h 634"/>
              <a:gd name="T6" fmla="*/ 68 w 466"/>
              <a:gd name="T7" fmla="*/ 65 h 634"/>
              <a:gd name="T8" fmla="*/ 68 w 466"/>
              <a:gd name="T9" fmla="*/ 634 h 634"/>
              <a:gd name="T10" fmla="*/ 0 w 466"/>
              <a:gd name="T11" fmla="*/ 634 h 634"/>
              <a:gd name="T12" fmla="*/ 0 w 466"/>
              <a:gd name="T13" fmla="*/ 0 h 634"/>
              <a:gd name="T14" fmla="*/ 466 w 466"/>
              <a:gd name="T15" fmla="*/ 0 h 634"/>
              <a:gd name="T16" fmla="*/ 466 w 466"/>
              <a:gd name="T17" fmla="*/ 634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634">
                <a:moveTo>
                  <a:pt x="466" y="634"/>
                </a:moveTo>
                <a:lnTo>
                  <a:pt x="402" y="634"/>
                </a:lnTo>
                <a:lnTo>
                  <a:pt x="402" y="65"/>
                </a:lnTo>
                <a:lnTo>
                  <a:pt x="68" y="65"/>
                </a:lnTo>
                <a:lnTo>
                  <a:pt x="68" y="634"/>
                </a:lnTo>
                <a:lnTo>
                  <a:pt x="0" y="634"/>
                </a:lnTo>
                <a:lnTo>
                  <a:pt x="0" y="0"/>
                </a:lnTo>
                <a:lnTo>
                  <a:pt x="466" y="0"/>
                </a:lnTo>
                <a:lnTo>
                  <a:pt x="466" y="634"/>
                </a:lnTo>
                <a:close/>
              </a:path>
            </a:pathLst>
          </a:custGeom>
          <a:solidFill>
            <a:srgbClr val="965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78"/>
          <p:cNvSpPr>
            <a:spLocks/>
          </p:cNvSpPr>
          <p:nvPr/>
        </p:nvSpPr>
        <p:spPr bwMode="auto">
          <a:xfrm>
            <a:off x="7988300" y="5176838"/>
            <a:ext cx="558800" cy="93663"/>
          </a:xfrm>
          <a:custGeom>
            <a:avLst/>
            <a:gdLst>
              <a:gd name="T0" fmla="*/ 70 w 77"/>
              <a:gd name="T1" fmla="*/ 0 h 13"/>
              <a:gd name="T2" fmla="*/ 33 w 77"/>
              <a:gd name="T3" fmla="*/ 0 h 13"/>
              <a:gd name="T4" fmla="*/ 5 w 77"/>
              <a:gd name="T5" fmla="*/ 5 h 13"/>
              <a:gd name="T6" fmla="*/ 1 w 77"/>
              <a:gd name="T7" fmla="*/ 8 h 13"/>
              <a:gd name="T8" fmla="*/ 1 w 77"/>
              <a:gd name="T9" fmla="*/ 13 h 13"/>
              <a:gd name="T10" fmla="*/ 26 w 77"/>
              <a:gd name="T11" fmla="*/ 8 h 13"/>
              <a:gd name="T12" fmla="*/ 34 w 77"/>
              <a:gd name="T13" fmla="*/ 13 h 13"/>
              <a:gd name="T14" fmla="*/ 72 w 77"/>
              <a:gd name="T15" fmla="*/ 13 h 13"/>
              <a:gd name="T16" fmla="*/ 77 w 77"/>
              <a:gd name="T17" fmla="*/ 6 h 13"/>
              <a:gd name="T18" fmla="*/ 77 w 77"/>
              <a:gd name="T19" fmla="*/ 6 h 13"/>
              <a:gd name="T20" fmla="*/ 70 w 77"/>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3">
                <a:moveTo>
                  <a:pt x="70" y="0"/>
                </a:moveTo>
                <a:cubicBezTo>
                  <a:pt x="64" y="0"/>
                  <a:pt x="33" y="0"/>
                  <a:pt x="33" y="0"/>
                </a:cubicBezTo>
                <a:cubicBezTo>
                  <a:pt x="5" y="5"/>
                  <a:pt x="5" y="5"/>
                  <a:pt x="5" y="5"/>
                </a:cubicBezTo>
                <a:cubicBezTo>
                  <a:pt x="4" y="6"/>
                  <a:pt x="2" y="7"/>
                  <a:pt x="1" y="8"/>
                </a:cubicBezTo>
                <a:cubicBezTo>
                  <a:pt x="1" y="9"/>
                  <a:pt x="0" y="11"/>
                  <a:pt x="1" y="13"/>
                </a:cubicBezTo>
                <a:cubicBezTo>
                  <a:pt x="26" y="8"/>
                  <a:pt x="26" y="8"/>
                  <a:pt x="26" y="8"/>
                </a:cubicBezTo>
                <a:cubicBezTo>
                  <a:pt x="27" y="11"/>
                  <a:pt x="31" y="13"/>
                  <a:pt x="34" y="13"/>
                </a:cubicBezTo>
                <a:cubicBezTo>
                  <a:pt x="34" y="13"/>
                  <a:pt x="68" y="13"/>
                  <a:pt x="72" y="13"/>
                </a:cubicBezTo>
                <a:cubicBezTo>
                  <a:pt x="75" y="13"/>
                  <a:pt x="77" y="9"/>
                  <a:pt x="77" y="6"/>
                </a:cubicBezTo>
                <a:cubicBezTo>
                  <a:pt x="77" y="6"/>
                  <a:pt x="77" y="6"/>
                  <a:pt x="77" y="6"/>
                </a:cubicBezTo>
                <a:cubicBezTo>
                  <a:pt x="77" y="6"/>
                  <a:pt x="77" y="0"/>
                  <a:pt x="70"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79"/>
          <p:cNvSpPr>
            <a:spLocks/>
          </p:cNvSpPr>
          <p:nvPr/>
        </p:nvSpPr>
        <p:spPr bwMode="auto">
          <a:xfrm>
            <a:off x="7988300" y="5168901"/>
            <a:ext cx="282575" cy="101600"/>
          </a:xfrm>
          <a:custGeom>
            <a:avLst/>
            <a:gdLst>
              <a:gd name="T0" fmla="*/ 39 w 39"/>
              <a:gd name="T1" fmla="*/ 7 h 14"/>
              <a:gd name="T2" fmla="*/ 32 w 39"/>
              <a:gd name="T3" fmla="*/ 1 h 14"/>
              <a:gd name="T4" fmla="*/ 5 w 39"/>
              <a:gd name="T5" fmla="*/ 6 h 14"/>
              <a:gd name="T6" fmla="*/ 1 w 39"/>
              <a:gd name="T7" fmla="*/ 9 h 14"/>
              <a:gd name="T8" fmla="*/ 1 w 39"/>
              <a:gd name="T9" fmla="*/ 14 h 14"/>
              <a:gd name="T10" fmla="*/ 1 w 39"/>
              <a:gd name="T11" fmla="*/ 14 h 14"/>
              <a:gd name="T12" fmla="*/ 26 w 39"/>
              <a:gd name="T13" fmla="*/ 9 h 14"/>
              <a:gd name="T14" fmla="*/ 34 w 39"/>
              <a:gd name="T15" fmla="*/ 14 h 14"/>
              <a:gd name="T16" fmla="*/ 39 w 39"/>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4">
                <a:moveTo>
                  <a:pt x="39" y="7"/>
                </a:moveTo>
                <a:cubicBezTo>
                  <a:pt x="39" y="7"/>
                  <a:pt x="39" y="0"/>
                  <a:pt x="32" y="1"/>
                </a:cubicBezTo>
                <a:cubicBezTo>
                  <a:pt x="27" y="2"/>
                  <a:pt x="13" y="5"/>
                  <a:pt x="5" y="6"/>
                </a:cubicBezTo>
                <a:cubicBezTo>
                  <a:pt x="4" y="7"/>
                  <a:pt x="2" y="8"/>
                  <a:pt x="1" y="9"/>
                </a:cubicBezTo>
                <a:cubicBezTo>
                  <a:pt x="1" y="10"/>
                  <a:pt x="0" y="12"/>
                  <a:pt x="1" y="14"/>
                </a:cubicBezTo>
                <a:cubicBezTo>
                  <a:pt x="1" y="14"/>
                  <a:pt x="1" y="14"/>
                  <a:pt x="1" y="14"/>
                </a:cubicBezTo>
                <a:cubicBezTo>
                  <a:pt x="26" y="9"/>
                  <a:pt x="26" y="9"/>
                  <a:pt x="26" y="9"/>
                </a:cubicBezTo>
                <a:cubicBezTo>
                  <a:pt x="27" y="12"/>
                  <a:pt x="31" y="14"/>
                  <a:pt x="34" y="14"/>
                </a:cubicBezTo>
                <a:cubicBezTo>
                  <a:pt x="37" y="13"/>
                  <a:pt x="39" y="10"/>
                  <a:pt x="39" y="7"/>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180"/>
          <p:cNvSpPr>
            <a:spLocks noChangeArrowheads="1"/>
          </p:cNvSpPr>
          <p:nvPr/>
        </p:nvSpPr>
        <p:spPr bwMode="auto">
          <a:xfrm>
            <a:off x="8191500" y="5191126"/>
            <a:ext cx="65087" cy="65088"/>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81"/>
          <p:cNvSpPr>
            <a:spLocks/>
          </p:cNvSpPr>
          <p:nvPr/>
        </p:nvSpPr>
        <p:spPr bwMode="auto">
          <a:xfrm>
            <a:off x="8169275" y="4352926"/>
            <a:ext cx="211137" cy="787400"/>
          </a:xfrm>
          <a:custGeom>
            <a:avLst/>
            <a:gdLst>
              <a:gd name="T0" fmla="*/ 18 w 29"/>
              <a:gd name="T1" fmla="*/ 1 h 108"/>
              <a:gd name="T2" fmla="*/ 12 w 29"/>
              <a:gd name="T3" fmla="*/ 10 h 108"/>
              <a:gd name="T4" fmla="*/ 2 w 29"/>
              <a:gd name="T5" fmla="*/ 97 h 108"/>
              <a:gd name="T6" fmla="*/ 8 w 29"/>
              <a:gd name="T7" fmla="*/ 107 h 108"/>
              <a:gd name="T8" fmla="*/ 17 w 29"/>
              <a:gd name="T9" fmla="*/ 107 h 108"/>
              <a:gd name="T10" fmla="*/ 29 w 29"/>
              <a:gd name="T11" fmla="*/ 0 h 108"/>
              <a:gd name="T12" fmla="*/ 18 w 29"/>
              <a:gd name="T13" fmla="*/ 1 h 108"/>
            </a:gdLst>
            <a:ahLst/>
            <a:cxnLst>
              <a:cxn ang="0">
                <a:pos x="T0" y="T1"/>
              </a:cxn>
              <a:cxn ang="0">
                <a:pos x="T2" y="T3"/>
              </a:cxn>
              <a:cxn ang="0">
                <a:pos x="T4" y="T5"/>
              </a:cxn>
              <a:cxn ang="0">
                <a:pos x="T6" y="T7"/>
              </a:cxn>
              <a:cxn ang="0">
                <a:pos x="T8" y="T9"/>
              </a:cxn>
              <a:cxn ang="0">
                <a:pos x="T10" y="T11"/>
              </a:cxn>
              <a:cxn ang="0">
                <a:pos x="T12" y="T13"/>
              </a:cxn>
            </a:cxnLst>
            <a:rect l="0" t="0" r="r" b="b"/>
            <a:pathLst>
              <a:path w="29" h="108">
                <a:moveTo>
                  <a:pt x="18" y="1"/>
                </a:moveTo>
                <a:cubicBezTo>
                  <a:pt x="15" y="1"/>
                  <a:pt x="12" y="3"/>
                  <a:pt x="12" y="10"/>
                </a:cubicBezTo>
                <a:cubicBezTo>
                  <a:pt x="2" y="97"/>
                  <a:pt x="2" y="97"/>
                  <a:pt x="2" y="97"/>
                </a:cubicBezTo>
                <a:cubicBezTo>
                  <a:pt x="0" y="104"/>
                  <a:pt x="4" y="108"/>
                  <a:pt x="8" y="107"/>
                </a:cubicBezTo>
                <a:cubicBezTo>
                  <a:pt x="17" y="107"/>
                  <a:pt x="17" y="107"/>
                  <a:pt x="17" y="107"/>
                </a:cubicBezTo>
                <a:cubicBezTo>
                  <a:pt x="29" y="0"/>
                  <a:pt x="29" y="0"/>
                  <a:pt x="29" y="0"/>
                </a:cubicBezTo>
                <a:lnTo>
                  <a:pt x="18"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82"/>
          <p:cNvSpPr>
            <a:spLocks/>
          </p:cNvSpPr>
          <p:nvPr/>
        </p:nvSpPr>
        <p:spPr bwMode="auto">
          <a:xfrm>
            <a:off x="8242300" y="4352926"/>
            <a:ext cx="973137" cy="779463"/>
          </a:xfrm>
          <a:custGeom>
            <a:avLst/>
            <a:gdLst>
              <a:gd name="T0" fmla="*/ 126 w 134"/>
              <a:gd name="T1" fmla="*/ 0 h 107"/>
              <a:gd name="T2" fmla="*/ 19 w 134"/>
              <a:gd name="T3" fmla="*/ 0 h 107"/>
              <a:gd name="T4" fmla="*/ 10 w 134"/>
              <a:gd name="T5" fmla="*/ 8 h 107"/>
              <a:gd name="T6" fmla="*/ 0 w 134"/>
              <a:gd name="T7" fmla="*/ 98 h 107"/>
              <a:gd name="T8" fmla="*/ 9 w 134"/>
              <a:gd name="T9" fmla="*/ 107 h 107"/>
              <a:gd name="T10" fmla="*/ 116 w 134"/>
              <a:gd name="T11" fmla="*/ 107 h 107"/>
              <a:gd name="T12" fmla="*/ 123 w 134"/>
              <a:gd name="T13" fmla="*/ 101 h 107"/>
              <a:gd name="T14" fmla="*/ 133 w 134"/>
              <a:gd name="T15" fmla="*/ 8 h 107"/>
              <a:gd name="T16" fmla="*/ 126 w 134"/>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07">
                <a:moveTo>
                  <a:pt x="126" y="0"/>
                </a:moveTo>
                <a:cubicBezTo>
                  <a:pt x="19" y="0"/>
                  <a:pt x="19" y="0"/>
                  <a:pt x="19" y="0"/>
                </a:cubicBezTo>
                <a:cubicBezTo>
                  <a:pt x="15" y="0"/>
                  <a:pt x="11" y="4"/>
                  <a:pt x="10" y="8"/>
                </a:cubicBezTo>
                <a:cubicBezTo>
                  <a:pt x="0" y="98"/>
                  <a:pt x="0" y="98"/>
                  <a:pt x="0" y="98"/>
                </a:cubicBezTo>
                <a:cubicBezTo>
                  <a:pt x="0" y="103"/>
                  <a:pt x="4" y="107"/>
                  <a:pt x="9" y="107"/>
                </a:cubicBezTo>
                <a:cubicBezTo>
                  <a:pt x="116" y="107"/>
                  <a:pt x="116" y="107"/>
                  <a:pt x="116" y="107"/>
                </a:cubicBezTo>
                <a:cubicBezTo>
                  <a:pt x="119" y="107"/>
                  <a:pt x="122" y="105"/>
                  <a:pt x="123" y="101"/>
                </a:cubicBezTo>
                <a:cubicBezTo>
                  <a:pt x="133" y="8"/>
                  <a:pt x="133" y="8"/>
                  <a:pt x="133" y="8"/>
                </a:cubicBezTo>
                <a:cubicBezTo>
                  <a:pt x="134" y="4"/>
                  <a:pt x="130" y="0"/>
                  <a:pt x="126"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83"/>
          <p:cNvSpPr>
            <a:spLocks/>
          </p:cNvSpPr>
          <p:nvPr/>
        </p:nvSpPr>
        <p:spPr bwMode="auto">
          <a:xfrm>
            <a:off x="8358188" y="4738688"/>
            <a:ext cx="601662" cy="531813"/>
          </a:xfrm>
          <a:custGeom>
            <a:avLst/>
            <a:gdLst>
              <a:gd name="T0" fmla="*/ 0 w 83"/>
              <a:gd name="T1" fmla="*/ 73 h 73"/>
              <a:gd name="T2" fmla="*/ 66 w 83"/>
              <a:gd name="T3" fmla="*/ 73 h 73"/>
              <a:gd name="T4" fmla="*/ 81 w 83"/>
              <a:gd name="T5" fmla="*/ 66 h 73"/>
              <a:gd name="T6" fmla="*/ 80 w 83"/>
              <a:gd name="T7" fmla="*/ 49 h 73"/>
              <a:gd name="T8" fmla="*/ 63 w 83"/>
              <a:gd name="T9" fmla="*/ 0 h 73"/>
              <a:gd name="T10" fmla="*/ 39 w 83"/>
              <a:gd name="T11" fmla="*/ 0 h 73"/>
              <a:gd name="T12" fmla="*/ 37 w 83"/>
              <a:gd name="T13" fmla="*/ 13 h 73"/>
              <a:gd name="T14" fmla="*/ 53 w 83"/>
              <a:gd name="T15" fmla="*/ 60 h 73"/>
              <a:gd name="T16" fmla="*/ 52 w 83"/>
              <a:gd name="T17" fmla="*/ 66 h 73"/>
              <a:gd name="T18" fmla="*/ 44 w 83"/>
              <a:gd name="T19" fmla="*/ 70 h 73"/>
              <a:gd name="T20" fmla="*/ 1 w 83"/>
              <a:gd name="T21" fmla="*/ 71 h 73"/>
              <a:gd name="T22" fmla="*/ 0 w 8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3">
                <a:moveTo>
                  <a:pt x="0" y="73"/>
                </a:moveTo>
                <a:cubicBezTo>
                  <a:pt x="0" y="73"/>
                  <a:pt x="54" y="73"/>
                  <a:pt x="66" y="73"/>
                </a:cubicBezTo>
                <a:cubicBezTo>
                  <a:pt x="75" y="73"/>
                  <a:pt x="79" y="68"/>
                  <a:pt x="81" y="66"/>
                </a:cubicBezTo>
                <a:cubicBezTo>
                  <a:pt x="83" y="61"/>
                  <a:pt x="82" y="55"/>
                  <a:pt x="80" y="49"/>
                </a:cubicBezTo>
                <a:cubicBezTo>
                  <a:pt x="78" y="41"/>
                  <a:pt x="65" y="7"/>
                  <a:pt x="63" y="0"/>
                </a:cubicBezTo>
                <a:cubicBezTo>
                  <a:pt x="39" y="0"/>
                  <a:pt x="39" y="0"/>
                  <a:pt x="39" y="0"/>
                </a:cubicBezTo>
                <a:cubicBezTo>
                  <a:pt x="37" y="13"/>
                  <a:pt x="37" y="13"/>
                  <a:pt x="37" y="13"/>
                </a:cubicBezTo>
                <a:cubicBezTo>
                  <a:pt x="53" y="60"/>
                  <a:pt x="53" y="60"/>
                  <a:pt x="53" y="60"/>
                </a:cubicBezTo>
                <a:cubicBezTo>
                  <a:pt x="52" y="66"/>
                  <a:pt x="52" y="66"/>
                  <a:pt x="52" y="66"/>
                </a:cubicBezTo>
                <a:cubicBezTo>
                  <a:pt x="44" y="70"/>
                  <a:pt x="44" y="70"/>
                  <a:pt x="44" y="70"/>
                </a:cubicBezTo>
                <a:cubicBezTo>
                  <a:pt x="1" y="71"/>
                  <a:pt x="1" y="71"/>
                  <a:pt x="1" y="71"/>
                </a:cubicBezTo>
                <a:cubicBezTo>
                  <a:pt x="0" y="73"/>
                  <a:pt x="0" y="73"/>
                  <a:pt x="0" y="73"/>
                </a:cubicBezTo>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84"/>
          <p:cNvSpPr>
            <a:spLocks/>
          </p:cNvSpPr>
          <p:nvPr/>
        </p:nvSpPr>
        <p:spPr bwMode="auto">
          <a:xfrm>
            <a:off x="8358188" y="4738688"/>
            <a:ext cx="428625" cy="531813"/>
          </a:xfrm>
          <a:custGeom>
            <a:avLst/>
            <a:gdLst>
              <a:gd name="T0" fmla="*/ 55 w 59"/>
              <a:gd name="T1" fmla="*/ 49 h 73"/>
              <a:gd name="T2" fmla="*/ 39 w 59"/>
              <a:gd name="T3" fmla="*/ 0 h 73"/>
              <a:gd name="T4" fmla="*/ 37 w 59"/>
              <a:gd name="T5" fmla="*/ 13 h 73"/>
              <a:gd name="T6" fmla="*/ 50 w 59"/>
              <a:gd name="T7" fmla="*/ 53 h 73"/>
              <a:gd name="T8" fmla="*/ 50 w 59"/>
              <a:gd name="T9" fmla="*/ 62 h 73"/>
              <a:gd name="T10" fmla="*/ 41 w 59"/>
              <a:gd name="T11" fmla="*/ 69 h 73"/>
              <a:gd name="T12" fmla="*/ 4 w 59"/>
              <a:gd name="T13" fmla="*/ 70 h 73"/>
              <a:gd name="T14" fmla="*/ 0 w 59"/>
              <a:gd name="T15" fmla="*/ 73 h 73"/>
              <a:gd name="T16" fmla="*/ 0 w 59"/>
              <a:gd name="T17" fmla="*/ 73 h 73"/>
              <a:gd name="T18" fmla="*/ 41 w 59"/>
              <a:gd name="T19" fmla="*/ 73 h 73"/>
              <a:gd name="T20" fmla="*/ 56 w 59"/>
              <a:gd name="T21" fmla="*/ 66 h 73"/>
              <a:gd name="T22" fmla="*/ 55 w 59"/>
              <a:gd name="T23" fmla="*/ 4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73">
                <a:moveTo>
                  <a:pt x="55" y="49"/>
                </a:moveTo>
                <a:cubicBezTo>
                  <a:pt x="53" y="42"/>
                  <a:pt x="41" y="7"/>
                  <a:pt x="39" y="0"/>
                </a:cubicBezTo>
                <a:cubicBezTo>
                  <a:pt x="37" y="13"/>
                  <a:pt x="37" y="13"/>
                  <a:pt x="37" y="13"/>
                </a:cubicBezTo>
                <a:cubicBezTo>
                  <a:pt x="41" y="26"/>
                  <a:pt x="48" y="48"/>
                  <a:pt x="50" y="53"/>
                </a:cubicBezTo>
                <a:cubicBezTo>
                  <a:pt x="51" y="56"/>
                  <a:pt x="51" y="59"/>
                  <a:pt x="50" y="62"/>
                </a:cubicBezTo>
                <a:cubicBezTo>
                  <a:pt x="50" y="65"/>
                  <a:pt x="45" y="69"/>
                  <a:pt x="41" y="69"/>
                </a:cubicBezTo>
                <a:cubicBezTo>
                  <a:pt x="32" y="69"/>
                  <a:pt x="13" y="70"/>
                  <a:pt x="4" y="70"/>
                </a:cubicBezTo>
                <a:cubicBezTo>
                  <a:pt x="2" y="70"/>
                  <a:pt x="0" y="70"/>
                  <a:pt x="0" y="73"/>
                </a:cubicBezTo>
                <a:cubicBezTo>
                  <a:pt x="0" y="73"/>
                  <a:pt x="0" y="73"/>
                  <a:pt x="0" y="73"/>
                </a:cubicBezTo>
                <a:cubicBezTo>
                  <a:pt x="0" y="73"/>
                  <a:pt x="30" y="73"/>
                  <a:pt x="41" y="73"/>
                </a:cubicBezTo>
                <a:cubicBezTo>
                  <a:pt x="51" y="73"/>
                  <a:pt x="55" y="68"/>
                  <a:pt x="56" y="66"/>
                </a:cubicBezTo>
                <a:cubicBezTo>
                  <a:pt x="59" y="61"/>
                  <a:pt x="57" y="55"/>
                  <a:pt x="55" y="49"/>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85"/>
          <p:cNvSpPr>
            <a:spLocks/>
          </p:cNvSpPr>
          <p:nvPr/>
        </p:nvSpPr>
        <p:spPr bwMode="auto">
          <a:xfrm>
            <a:off x="6811963" y="4214813"/>
            <a:ext cx="601662" cy="757238"/>
          </a:xfrm>
          <a:custGeom>
            <a:avLst/>
            <a:gdLst>
              <a:gd name="T0" fmla="*/ 83 w 83"/>
              <a:gd name="T1" fmla="*/ 46 h 104"/>
              <a:gd name="T2" fmla="*/ 78 w 83"/>
              <a:gd name="T3" fmla="*/ 17 h 104"/>
              <a:gd name="T4" fmla="*/ 77 w 83"/>
              <a:gd name="T5" fmla="*/ 12 h 104"/>
              <a:gd name="T6" fmla="*/ 63 w 83"/>
              <a:gd name="T7" fmla="*/ 0 h 104"/>
              <a:gd name="T8" fmla="*/ 29 w 83"/>
              <a:gd name="T9" fmla="*/ 0 h 104"/>
              <a:gd name="T10" fmla="*/ 18 w 83"/>
              <a:gd name="T11" fmla="*/ 12 h 104"/>
              <a:gd name="T12" fmla="*/ 18 w 83"/>
              <a:gd name="T13" fmla="*/ 23 h 104"/>
              <a:gd name="T14" fmla="*/ 6 w 83"/>
              <a:gd name="T15" fmla="*/ 26 h 104"/>
              <a:gd name="T16" fmla="*/ 1 w 83"/>
              <a:gd name="T17" fmla="*/ 34 h 104"/>
              <a:gd name="T18" fmla="*/ 6 w 83"/>
              <a:gd name="T19" fmla="*/ 46 h 104"/>
              <a:gd name="T20" fmla="*/ 13 w 83"/>
              <a:gd name="T21" fmla="*/ 47 h 104"/>
              <a:gd name="T22" fmla="*/ 13 w 83"/>
              <a:gd name="T23" fmla="*/ 74 h 104"/>
              <a:gd name="T24" fmla="*/ 18 w 83"/>
              <a:gd name="T25" fmla="*/ 84 h 104"/>
              <a:gd name="T26" fmla="*/ 37 w 83"/>
              <a:gd name="T27" fmla="*/ 98 h 104"/>
              <a:gd name="T28" fmla="*/ 52 w 83"/>
              <a:gd name="T29" fmla="*/ 90 h 104"/>
              <a:gd name="T30" fmla="*/ 52 w 83"/>
              <a:gd name="T31" fmla="*/ 80 h 104"/>
              <a:gd name="T32" fmla="*/ 63 w 83"/>
              <a:gd name="T33" fmla="*/ 80 h 104"/>
              <a:gd name="T34" fmla="*/ 75 w 83"/>
              <a:gd name="T35" fmla="*/ 69 h 104"/>
              <a:gd name="T36" fmla="*/ 75 w 83"/>
              <a:gd name="T37" fmla="*/ 51 h 104"/>
              <a:gd name="T38" fmla="*/ 78 w 83"/>
              <a:gd name="T39" fmla="*/ 51 h 104"/>
              <a:gd name="T40" fmla="*/ 82 w 83"/>
              <a:gd name="T41" fmla="*/ 49 h 104"/>
              <a:gd name="T42" fmla="*/ 83 w 83"/>
              <a:gd name="T43" fmla="*/ 4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104">
                <a:moveTo>
                  <a:pt x="83" y="46"/>
                </a:moveTo>
                <a:cubicBezTo>
                  <a:pt x="82" y="38"/>
                  <a:pt x="80" y="23"/>
                  <a:pt x="78" y="17"/>
                </a:cubicBezTo>
                <a:cubicBezTo>
                  <a:pt x="78" y="15"/>
                  <a:pt x="77" y="14"/>
                  <a:pt x="77" y="12"/>
                </a:cubicBezTo>
                <a:cubicBezTo>
                  <a:pt x="74" y="5"/>
                  <a:pt x="71" y="0"/>
                  <a:pt x="63" y="0"/>
                </a:cubicBezTo>
                <a:cubicBezTo>
                  <a:pt x="29" y="0"/>
                  <a:pt x="29" y="0"/>
                  <a:pt x="29" y="0"/>
                </a:cubicBezTo>
                <a:cubicBezTo>
                  <a:pt x="23" y="0"/>
                  <a:pt x="18" y="5"/>
                  <a:pt x="18" y="12"/>
                </a:cubicBezTo>
                <a:cubicBezTo>
                  <a:pt x="18" y="23"/>
                  <a:pt x="18" y="23"/>
                  <a:pt x="18" y="23"/>
                </a:cubicBezTo>
                <a:cubicBezTo>
                  <a:pt x="6" y="26"/>
                  <a:pt x="6" y="26"/>
                  <a:pt x="6" y="26"/>
                </a:cubicBezTo>
                <a:cubicBezTo>
                  <a:pt x="4" y="26"/>
                  <a:pt x="0" y="28"/>
                  <a:pt x="1" y="34"/>
                </a:cubicBezTo>
                <a:cubicBezTo>
                  <a:pt x="1" y="39"/>
                  <a:pt x="3" y="43"/>
                  <a:pt x="6" y="46"/>
                </a:cubicBezTo>
                <a:cubicBezTo>
                  <a:pt x="8" y="48"/>
                  <a:pt x="12" y="48"/>
                  <a:pt x="13" y="47"/>
                </a:cubicBezTo>
                <a:cubicBezTo>
                  <a:pt x="13" y="74"/>
                  <a:pt x="13" y="74"/>
                  <a:pt x="13" y="74"/>
                </a:cubicBezTo>
                <a:cubicBezTo>
                  <a:pt x="13" y="77"/>
                  <a:pt x="15" y="82"/>
                  <a:pt x="18" y="84"/>
                </a:cubicBezTo>
                <a:cubicBezTo>
                  <a:pt x="37" y="98"/>
                  <a:pt x="37" y="98"/>
                  <a:pt x="37" y="98"/>
                </a:cubicBezTo>
                <a:cubicBezTo>
                  <a:pt x="45" y="104"/>
                  <a:pt x="52" y="101"/>
                  <a:pt x="52" y="90"/>
                </a:cubicBezTo>
                <a:cubicBezTo>
                  <a:pt x="52" y="80"/>
                  <a:pt x="52" y="80"/>
                  <a:pt x="52" y="80"/>
                </a:cubicBezTo>
                <a:cubicBezTo>
                  <a:pt x="63" y="80"/>
                  <a:pt x="63" y="80"/>
                  <a:pt x="63" y="80"/>
                </a:cubicBezTo>
                <a:cubicBezTo>
                  <a:pt x="70" y="80"/>
                  <a:pt x="75" y="75"/>
                  <a:pt x="75" y="69"/>
                </a:cubicBezTo>
                <a:cubicBezTo>
                  <a:pt x="75" y="51"/>
                  <a:pt x="75" y="51"/>
                  <a:pt x="75" y="51"/>
                </a:cubicBezTo>
                <a:cubicBezTo>
                  <a:pt x="78" y="51"/>
                  <a:pt x="78" y="51"/>
                  <a:pt x="78" y="51"/>
                </a:cubicBezTo>
                <a:cubicBezTo>
                  <a:pt x="80" y="51"/>
                  <a:pt x="81" y="50"/>
                  <a:pt x="82" y="49"/>
                </a:cubicBezTo>
                <a:cubicBezTo>
                  <a:pt x="82" y="49"/>
                  <a:pt x="83" y="47"/>
                  <a:pt x="83" y="46"/>
                </a:cubicBezTo>
                <a:close/>
              </a:path>
            </a:pathLst>
          </a:custGeom>
          <a:solidFill>
            <a:srgbClr val="F5B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86"/>
          <p:cNvSpPr>
            <a:spLocks/>
          </p:cNvSpPr>
          <p:nvPr/>
        </p:nvSpPr>
        <p:spPr bwMode="auto">
          <a:xfrm>
            <a:off x="7254875" y="4629151"/>
            <a:ext cx="87312" cy="22225"/>
          </a:xfrm>
          <a:custGeom>
            <a:avLst/>
            <a:gdLst>
              <a:gd name="T0" fmla="*/ 12 w 12"/>
              <a:gd name="T1" fmla="*/ 0 h 3"/>
              <a:gd name="T2" fmla="*/ 6 w 12"/>
              <a:gd name="T3" fmla="*/ 3 h 3"/>
              <a:gd name="T4" fmla="*/ 0 w 12"/>
              <a:gd name="T5" fmla="*/ 0 h 3"/>
              <a:gd name="T6" fmla="*/ 12 w 12"/>
              <a:gd name="T7" fmla="*/ 0 h 3"/>
            </a:gdLst>
            <a:ahLst/>
            <a:cxnLst>
              <a:cxn ang="0">
                <a:pos x="T0" y="T1"/>
              </a:cxn>
              <a:cxn ang="0">
                <a:pos x="T2" y="T3"/>
              </a:cxn>
              <a:cxn ang="0">
                <a:pos x="T4" y="T5"/>
              </a:cxn>
              <a:cxn ang="0">
                <a:pos x="T6" y="T7"/>
              </a:cxn>
            </a:cxnLst>
            <a:rect l="0" t="0" r="r" b="b"/>
            <a:pathLst>
              <a:path w="12" h="3">
                <a:moveTo>
                  <a:pt x="12" y="0"/>
                </a:moveTo>
                <a:cubicBezTo>
                  <a:pt x="12" y="2"/>
                  <a:pt x="10" y="3"/>
                  <a:pt x="6" y="3"/>
                </a:cubicBezTo>
                <a:cubicBezTo>
                  <a:pt x="3" y="3"/>
                  <a:pt x="0" y="2"/>
                  <a:pt x="0" y="0"/>
                </a:cubicBez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87"/>
          <p:cNvSpPr>
            <a:spLocks/>
          </p:cNvSpPr>
          <p:nvPr/>
        </p:nvSpPr>
        <p:spPr bwMode="auto">
          <a:xfrm>
            <a:off x="7058025" y="4797426"/>
            <a:ext cx="130175" cy="79375"/>
          </a:xfrm>
          <a:custGeom>
            <a:avLst/>
            <a:gdLst>
              <a:gd name="T0" fmla="*/ 0 w 82"/>
              <a:gd name="T1" fmla="*/ 0 h 50"/>
              <a:gd name="T2" fmla="*/ 41 w 82"/>
              <a:gd name="T3" fmla="*/ 23 h 50"/>
              <a:gd name="T4" fmla="*/ 82 w 82"/>
              <a:gd name="T5" fmla="*/ 50 h 50"/>
              <a:gd name="T6" fmla="*/ 82 w 82"/>
              <a:gd name="T7" fmla="*/ 0 h 50"/>
              <a:gd name="T8" fmla="*/ 0 w 82"/>
              <a:gd name="T9" fmla="*/ 0 h 50"/>
            </a:gdLst>
            <a:ahLst/>
            <a:cxnLst>
              <a:cxn ang="0">
                <a:pos x="T0" y="T1"/>
              </a:cxn>
              <a:cxn ang="0">
                <a:pos x="T2" y="T3"/>
              </a:cxn>
              <a:cxn ang="0">
                <a:pos x="T4" y="T5"/>
              </a:cxn>
              <a:cxn ang="0">
                <a:pos x="T6" y="T7"/>
              </a:cxn>
              <a:cxn ang="0">
                <a:pos x="T8" y="T9"/>
              </a:cxn>
            </a:cxnLst>
            <a:rect l="0" t="0" r="r" b="b"/>
            <a:pathLst>
              <a:path w="82" h="50">
                <a:moveTo>
                  <a:pt x="0" y="0"/>
                </a:moveTo>
                <a:lnTo>
                  <a:pt x="41" y="23"/>
                </a:lnTo>
                <a:lnTo>
                  <a:pt x="82" y="50"/>
                </a:lnTo>
                <a:lnTo>
                  <a:pt x="82" y="0"/>
                </a:lnTo>
                <a:lnTo>
                  <a:pt x="0" y="0"/>
                </a:lnTo>
                <a:close/>
              </a:path>
            </a:pathLst>
          </a:custGeom>
          <a:solidFill>
            <a:srgbClr val="EC8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88"/>
          <p:cNvSpPr>
            <a:spLocks/>
          </p:cNvSpPr>
          <p:nvPr/>
        </p:nvSpPr>
        <p:spPr bwMode="auto">
          <a:xfrm>
            <a:off x="6840538" y="4024313"/>
            <a:ext cx="587375" cy="444500"/>
          </a:xfrm>
          <a:custGeom>
            <a:avLst/>
            <a:gdLst>
              <a:gd name="T0" fmla="*/ 81 w 81"/>
              <a:gd name="T1" fmla="*/ 39 h 61"/>
              <a:gd name="T2" fmla="*/ 79 w 81"/>
              <a:gd name="T3" fmla="*/ 24 h 61"/>
              <a:gd name="T4" fmla="*/ 71 w 81"/>
              <a:gd name="T5" fmla="*/ 11 h 61"/>
              <a:gd name="T6" fmla="*/ 70 w 81"/>
              <a:gd name="T7" fmla="*/ 10 h 61"/>
              <a:gd name="T8" fmla="*/ 69 w 81"/>
              <a:gd name="T9" fmla="*/ 9 h 61"/>
              <a:gd name="T10" fmla="*/ 40 w 81"/>
              <a:gd name="T11" fmla="*/ 0 h 61"/>
              <a:gd name="T12" fmla="*/ 1 w 81"/>
              <a:gd name="T13" fmla="*/ 27 h 61"/>
              <a:gd name="T14" fmla="*/ 0 w 81"/>
              <a:gd name="T15" fmla="*/ 36 h 61"/>
              <a:gd name="T16" fmla="*/ 2 w 81"/>
              <a:gd name="T17" fmla="*/ 50 h 61"/>
              <a:gd name="T18" fmla="*/ 3 w 81"/>
              <a:gd name="T19" fmla="*/ 51 h 61"/>
              <a:gd name="T20" fmla="*/ 6 w 81"/>
              <a:gd name="T21" fmla="*/ 51 h 61"/>
              <a:gd name="T22" fmla="*/ 9 w 81"/>
              <a:gd name="T23" fmla="*/ 53 h 61"/>
              <a:gd name="T24" fmla="*/ 9 w 81"/>
              <a:gd name="T25" fmla="*/ 53 h 61"/>
              <a:gd name="T26" fmla="*/ 13 w 81"/>
              <a:gd name="T27" fmla="*/ 61 h 61"/>
              <a:gd name="T28" fmla="*/ 18 w 81"/>
              <a:gd name="T29" fmla="*/ 36 h 61"/>
              <a:gd name="T30" fmla="*/ 25 w 81"/>
              <a:gd name="T31" fmla="*/ 43 h 61"/>
              <a:gd name="T32" fmla="*/ 36 w 81"/>
              <a:gd name="T33" fmla="*/ 45 h 61"/>
              <a:gd name="T34" fmla="*/ 32 w 81"/>
              <a:gd name="T35" fmla="*/ 42 h 61"/>
              <a:gd name="T36" fmla="*/ 30 w 81"/>
              <a:gd name="T37" fmla="*/ 37 h 61"/>
              <a:gd name="T38" fmla="*/ 50 w 81"/>
              <a:gd name="T39" fmla="*/ 41 h 61"/>
              <a:gd name="T40" fmla="*/ 68 w 81"/>
              <a:gd name="T41" fmla="*/ 41 h 61"/>
              <a:gd name="T42" fmla="*/ 78 w 81"/>
              <a:gd name="T43" fmla="*/ 54 h 61"/>
              <a:gd name="T44" fmla="*/ 78 w 81"/>
              <a:gd name="T45" fmla="*/ 58 h 61"/>
              <a:gd name="T46" fmla="*/ 81 w 81"/>
              <a:gd name="T47" fmla="*/ 3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 h="61">
                <a:moveTo>
                  <a:pt x="81" y="39"/>
                </a:moveTo>
                <a:cubicBezTo>
                  <a:pt x="81" y="34"/>
                  <a:pt x="80" y="29"/>
                  <a:pt x="79" y="24"/>
                </a:cubicBezTo>
                <a:cubicBezTo>
                  <a:pt x="77" y="19"/>
                  <a:pt x="75" y="15"/>
                  <a:pt x="71" y="11"/>
                </a:cubicBezTo>
                <a:cubicBezTo>
                  <a:pt x="70" y="11"/>
                  <a:pt x="70" y="10"/>
                  <a:pt x="70" y="10"/>
                </a:cubicBezTo>
                <a:cubicBezTo>
                  <a:pt x="69" y="10"/>
                  <a:pt x="69" y="9"/>
                  <a:pt x="69" y="9"/>
                </a:cubicBezTo>
                <a:cubicBezTo>
                  <a:pt x="61" y="4"/>
                  <a:pt x="51" y="0"/>
                  <a:pt x="40" y="0"/>
                </a:cubicBezTo>
                <a:cubicBezTo>
                  <a:pt x="19" y="0"/>
                  <a:pt x="2" y="12"/>
                  <a:pt x="1" y="27"/>
                </a:cubicBezTo>
                <a:cubicBezTo>
                  <a:pt x="0" y="30"/>
                  <a:pt x="0" y="33"/>
                  <a:pt x="0" y="36"/>
                </a:cubicBezTo>
                <a:cubicBezTo>
                  <a:pt x="0" y="41"/>
                  <a:pt x="1" y="45"/>
                  <a:pt x="2" y="50"/>
                </a:cubicBezTo>
                <a:cubicBezTo>
                  <a:pt x="3" y="50"/>
                  <a:pt x="3" y="51"/>
                  <a:pt x="3" y="51"/>
                </a:cubicBezTo>
                <a:cubicBezTo>
                  <a:pt x="3" y="51"/>
                  <a:pt x="5" y="51"/>
                  <a:pt x="6" y="51"/>
                </a:cubicBezTo>
                <a:cubicBezTo>
                  <a:pt x="7" y="52"/>
                  <a:pt x="9" y="53"/>
                  <a:pt x="9" y="53"/>
                </a:cubicBezTo>
                <a:cubicBezTo>
                  <a:pt x="9" y="53"/>
                  <a:pt x="9" y="53"/>
                  <a:pt x="9" y="53"/>
                </a:cubicBezTo>
                <a:cubicBezTo>
                  <a:pt x="11" y="54"/>
                  <a:pt x="13" y="58"/>
                  <a:pt x="13" y="61"/>
                </a:cubicBezTo>
                <a:cubicBezTo>
                  <a:pt x="18" y="36"/>
                  <a:pt x="18" y="36"/>
                  <a:pt x="18" y="36"/>
                </a:cubicBezTo>
                <a:cubicBezTo>
                  <a:pt x="18" y="36"/>
                  <a:pt x="20" y="40"/>
                  <a:pt x="25" y="43"/>
                </a:cubicBezTo>
                <a:cubicBezTo>
                  <a:pt x="31" y="46"/>
                  <a:pt x="36" y="45"/>
                  <a:pt x="36" y="45"/>
                </a:cubicBezTo>
                <a:cubicBezTo>
                  <a:pt x="36" y="45"/>
                  <a:pt x="34" y="44"/>
                  <a:pt x="32" y="42"/>
                </a:cubicBezTo>
                <a:cubicBezTo>
                  <a:pt x="30" y="39"/>
                  <a:pt x="30" y="37"/>
                  <a:pt x="30" y="37"/>
                </a:cubicBezTo>
                <a:cubicBezTo>
                  <a:pt x="30" y="37"/>
                  <a:pt x="34" y="42"/>
                  <a:pt x="50" y="41"/>
                </a:cubicBezTo>
                <a:cubicBezTo>
                  <a:pt x="68" y="41"/>
                  <a:pt x="68" y="41"/>
                  <a:pt x="68" y="41"/>
                </a:cubicBezTo>
                <a:cubicBezTo>
                  <a:pt x="73" y="41"/>
                  <a:pt x="78" y="47"/>
                  <a:pt x="78" y="54"/>
                </a:cubicBezTo>
                <a:cubicBezTo>
                  <a:pt x="78" y="56"/>
                  <a:pt x="78" y="57"/>
                  <a:pt x="78" y="58"/>
                </a:cubicBezTo>
                <a:cubicBezTo>
                  <a:pt x="81" y="52"/>
                  <a:pt x="81" y="46"/>
                  <a:pt x="81"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89"/>
          <p:cNvSpPr>
            <a:spLocks noEditPoints="1"/>
          </p:cNvSpPr>
          <p:nvPr/>
        </p:nvSpPr>
        <p:spPr bwMode="auto">
          <a:xfrm>
            <a:off x="6818313" y="4352926"/>
            <a:ext cx="574675" cy="174625"/>
          </a:xfrm>
          <a:custGeom>
            <a:avLst/>
            <a:gdLst>
              <a:gd name="T0" fmla="*/ 78 w 79"/>
              <a:gd name="T1" fmla="*/ 3 h 24"/>
              <a:gd name="T2" fmla="*/ 74 w 79"/>
              <a:gd name="T3" fmla="*/ 3 h 24"/>
              <a:gd name="T4" fmla="*/ 74 w 79"/>
              <a:gd name="T5" fmla="*/ 3 h 24"/>
              <a:gd name="T6" fmla="*/ 73 w 79"/>
              <a:gd name="T7" fmla="*/ 3 h 24"/>
              <a:gd name="T8" fmla="*/ 56 w 79"/>
              <a:gd name="T9" fmla="*/ 0 h 24"/>
              <a:gd name="T10" fmla="*/ 44 w 79"/>
              <a:gd name="T11" fmla="*/ 1 h 24"/>
              <a:gd name="T12" fmla="*/ 44 w 79"/>
              <a:gd name="T13" fmla="*/ 1 h 24"/>
              <a:gd name="T14" fmla="*/ 14 w 79"/>
              <a:gd name="T15" fmla="*/ 1 h 24"/>
              <a:gd name="T16" fmla="*/ 14 w 79"/>
              <a:gd name="T17" fmla="*/ 1 h 24"/>
              <a:gd name="T18" fmla="*/ 0 w 79"/>
              <a:gd name="T19" fmla="*/ 17 h 24"/>
              <a:gd name="T20" fmla="*/ 0 w 79"/>
              <a:gd name="T21" fmla="*/ 17 h 24"/>
              <a:gd name="T22" fmla="*/ 3 w 79"/>
              <a:gd name="T23" fmla="*/ 20 h 24"/>
              <a:gd name="T24" fmla="*/ 5 w 79"/>
              <a:gd name="T25" fmla="*/ 17 h 24"/>
              <a:gd name="T26" fmla="*/ 5 w 79"/>
              <a:gd name="T27" fmla="*/ 17 h 24"/>
              <a:gd name="T28" fmla="*/ 16 w 79"/>
              <a:gd name="T29" fmla="*/ 6 h 24"/>
              <a:gd name="T30" fmla="*/ 44 w 79"/>
              <a:gd name="T31" fmla="*/ 6 h 24"/>
              <a:gd name="T32" fmla="*/ 46 w 79"/>
              <a:gd name="T33" fmla="*/ 9 h 24"/>
              <a:gd name="T34" fmla="*/ 51 w 79"/>
              <a:gd name="T35" fmla="*/ 21 h 24"/>
              <a:gd name="T36" fmla="*/ 69 w 79"/>
              <a:gd name="T37" fmla="*/ 20 h 24"/>
              <a:gd name="T38" fmla="*/ 74 w 79"/>
              <a:gd name="T39" fmla="*/ 12 h 24"/>
              <a:gd name="T40" fmla="*/ 77 w 79"/>
              <a:gd name="T41" fmla="*/ 10 h 24"/>
              <a:gd name="T42" fmla="*/ 79 w 79"/>
              <a:gd name="T43" fmla="*/ 10 h 24"/>
              <a:gd name="T44" fmla="*/ 78 w 79"/>
              <a:gd name="T45" fmla="*/ 3 h 24"/>
              <a:gd name="T46" fmla="*/ 61 w 79"/>
              <a:gd name="T47" fmla="*/ 21 h 24"/>
              <a:gd name="T48" fmla="*/ 48 w 79"/>
              <a:gd name="T49" fmla="*/ 10 h 24"/>
              <a:gd name="T50" fmla="*/ 53 w 79"/>
              <a:gd name="T51" fmla="*/ 2 h 24"/>
              <a:gd name="T52" fmla="*/ 73 w 79"/>
              <a:gd name="T53" fmla="*/ 7 h 24"/>
              <a:gd name="T54" fmla="*/ 61 w 79"/>
              <a:gd name="T55"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24">
                <a:moveTo>
                  <a:pt x="78" y="3"/>
                </a:moveTo>
                <a:cubicBezTo>
                  <a:pt x="77" y="3"/>
                  <a:pt x="75" y="3"/>
                  <a:pt x="74" y="3"/>
                </a:cubicBezTo>
                <a:cubicBezTo>
                  <a:pt x="74" y="3"/>
                  <a:pt x="74" y="3"/>
                  <a:pt x="74" y="3"/>
                </a:cubicBezTo>
                <a:cubicBezTo>
                  <a:pt x="73" y="3"/>
                  <a:pt x="73" y="3"/>
                  <a:pt x="73" y="3"/>
                </a:cubicBezTo>
                <a:cubicBezTo>
                  <a:pt x="70" y="2"/>
                  <a:pt x="64" y="0"/>
                  <a:pt x="56" y="0"/>
                </a:cubicBezTo>
                <a:cubicBezTo>
                  <a:pt x="48" y="1"/>
                  <a:pt x="45" y="1"/>
                  <a:pt x="44" y="1"/>
                </a:cubicBezTo>
                <a:cubicBezTo>
                  <a:pt x="44" y="1"/>
                  <a:pt x="44" y="1"/>
                  <a:pt x="44" y="1"/>
                </a:cubicBezTo>
                <a:cubicBezTo>
                  <a:pt x="14" y="1"/>
                  <a:pt x="14" y="1"/>
                  <a:pt x="14" y="1"/>
                </a:cubicBezTo>
                <a:cubicBezTo>
                  <a:pt x="14" y="1"/>
                  <a:pt x="14" y="1"/>
                  <a:pt x="14" y="1"/>
                </a:cubicBezTo>
                <a:cubicBezTo>
                  <a:pt x="6" y="3"/>
                  <a:pt x="0" y="9"/>
                  <a:pt x="0" y="17"/>
                </a:cubicBezTo>
                <a:cubicBezTo>
                  <a:pt x="0" y="17"/>
                  <a:pt x="0" y="17"/>
                  <a:pt x="0" y="17"/>
                </a:cubicBezTo>
                <a:cubicBezTo>
                  <a:pt x="0" y="19"/>
                  <a:pt x="1" y="20"/>
                  <a:pt x="3" y="20"/>
                </a:cubicBezTo>
                <a:cubicBezTo>
                  <a:pt x="4" y="20"/>
                  <a:pt x="5" y="19"/>
                  <a:pt x="5" y="17"/>
                </a:cubicBezTo>
                <a:cubicBezTo>
                  <a:pt x="5" y="17"/>
                  <a:pt x="5" y="17"/>
                  <a:pt x="5" y="17"/>
                </a:cubicBezTo>
                <a:cubicBezTo>
                  <a:pt x="5" y="11"/>
                  <a:pt x="10" y="6"/>
                  <a:pt x="16" y="6"/>
                </a:cubicBezTo>
                <a:cubicBezTo>
                  <a:pt x="44" y="6"/>
                  <a:pt x="44" y="6"/>
                  <a:pt x="44" y="6"/>
                </a:cubicBezTo>
                <a:cubicBezTo>
                  <a:pt x="44" y="6"/>
                  <a:pt x="46" y="7"/>
                  <a:pt x="46" y="9"/>
                </a:cubicBezTo>
                <a:cubicBezTo>
                  <a:pt x="46" y="11"/>
                  <a:pt x="47" y="18"/>
                  <a:pt x="51" y="21"/>
                </a:cubicBezTo>
                <a:cubicBezTo>
                  <a:pt x="55" y="23"/>
                  <a:pt x="65" y="24"/>
                  <a:pt x="69" y="20"/>
                </a:cubicBezTo>
                <a:cubicBezTo>
                  <a:pt x="73" y="16"/>
                  <a:pt x="73" y="14"/>
                  <a:pt x="74" y="12"/>
                </a:cubicBezTo>
                <a:cubicBezTo>
                  <a:pt x="74" y="11"/>
                  <a:pt x="75" y="10"/>
                  <a:pt x="77" y="10"/>
                </a:cubicBezTo>
                <a:cubicBezTo>
                  <a:pt x="77" y="10"/>
                  <a:pt x="79" y="10"/>
                  <a:pt x="79" y="10"/>
                </a:cubicBezTo>
                <a:lnTo>
                  <a:pt x="78" y="3"/>
                </a:lnTo>
                <a:close/>
                <a:moveTo>
                  <a:pt x="61" y="21"/>
                </a:moveTo>
                <a:cubicBezTo>
                  <a:pt x="52" y="22"/>
                  <a:pt x="49" y="19"/>
                  <a:pt x="48" y="10"/>
                </a:cubicBezTo>
                <a:cubicBezTo>
                  <a:pt x="48" y="10"/>
                  <a:pt x="46" y="3"/>
                  <a:pt x="53" y="2"/>
                </a:cubicBezTo>
                <a:cubicBezTo>
                  <a:pt x="60" y="2"/>
                  <a:pt x="72" y="2"/>
                  <a:pt x="73" y="7"/>
                </a:cubicBezTo>
                <a:cubicBezTo>
                  <a:pt x="74" y="12"/>
                  <a:pt x="70" y="21"/>
                  <a:pt x="61" y="21"/>
                </a:cubicBezTo>
                <a:close/>
              </a:path>
            </a:pathLst>
          </a:custGeom>
          <a:solidFill>
            <a:srgbClr val="593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90"/>
          <p:cNvSpPr>
            <a:spLocks/>
          </p:cNvSpPr>
          <p:nvPr/>
        </p:nvSpPr>
        <p:spPr bwMode="auto">
          <a:xfrm>
            <a:off x="6804025" y="4381501"/>
            <a:ext cx="146050" cy="190500"/>
          </a:xfrm>
          <a:custGeom>
            <a:avLst/>
            <a:gdLst>
              <a:gd name="T0" fmla="*/ 19 w 20"/>
              <a:gd name="T1" fmla="*/ 11 h 26"/>
              <a:gd name="T2" fmla="*/ 13 w 20"/>
              <a:gd name="T3" fmla="*/ 25 h 26"/>
              <a:gd name="T4" fmla="*/ 2 w 20"/>
              <a:gd name="T5" fmla="*/ 15 h 26"/>
              <a:gd name="T6" fmla="*/ 8 w 20"/>
              <a:gd name="T7" fmla="*/ 1 h 26"/>
              <a:gd name="T8" fmla="*/ 19 w 20"/>
              <a:gd name="T9" fmla="*/ 11 h 26"/>
            </a:gdLst>
            <a:ahLst/>
            <a:cxnLst>
              <a:cxn ang="0">
                <a:pos x="T0" y="T1"/>
              </a:cxn>
              <a:cxn ang="0">
                <a:pos x="T2" y="T3"/>
              </a:cxn>
              <a:cxn ang="0">
                <a:pos x="T4" y="T5"/>
              </a:cxn>
              <a:cxn ang="0">
                <a:pos x="T6" y="T7"/>
              </a:cxn>
              <a:cxn ang="0">
                <a:pos x="T8" y="T9"/>
              </a:cxn>
            </a:cxnLst>
            <a:rect l="0" t="0" r="r" b="b"/>
            <a:pathLst>
              <a:path w="20" h="26">
                <a:moveTo>
                  <a:pt x="19" y="11"/>
                </a:moveTo>
                <a:cubicBezTo>
                  <a:pt x="20" y="17"/>
                  <a:pt x="18" y="23"/>
                  <a:pt x="13" y="25"/>
                </a:cubicBezTo>
                <a:cubicBezTo>
                  <a:pt x="9" y="26"/>
                  <a:pt x="4" y="21"/>
                  <a:pt x="2" y="15"/>
                </a:cubicBezTo>
                <a:cubicBezTo>
                  <a:pt x="0" y="9"/>
                  <a:pt x="3" y="3"/>
                  <a:pt x="8" y="1"/>
                </a:cubicBezTo>
                <a:cubicBezTo>
                  <a:pt x="12" y="0"/>
                  <a:pt x="17" y="5"/>
                  <a:pt x="19" y="11"/>
                </a:cubicBezTo>
                <a:close/>
              </a:path>
            </a:pathLst>
          </a:custGeom>
          <a:solidFill>
            <a:srgbClr val="F5B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91"/>
          <p:cNvSpPr>
            <a:spLocks/>
          </p:cNvSpPr>
          <p:nvPr/>
        </p:nvSpPr>
        <p:spPr bwMode="auto">
          <a:xfrm>
            <a:off x="7196138" y="4359276"/>
            <a:ext cx="101600" cy="36513"/>
          </a:xfrm>
          <a:custGeom>
            <a:avLst/>
            <a:gdLst>
              <a:gd name="T0" fmla="*/ 7 w 14"/>
              <a:gd name="T1" fmla="*/ 0 h 5"/>
              <a:gd name="T2" fmla="*/ 14 w 14"/>
              <a:gd name="T3" fmla="*/ 4 h 5"/>
              <a:gd name="T4" fmla="*/ 14 w 14"/>
              <a:gd name="T5" fmla="*/ 5 h 5"/>
              <a:gd name="T6" fmla="*/ 13 w 14"/>
              <a:gd name="T7" fmla="*/ 5 h 5"/>
              <a:gd name="T8" fmla="*/ 7 w 14"/>
              <a:gd name="T9" fmla="*/ 1 h 5"/>
              <a:gd name="T10" fmla="*/ 1 w 14"/>
              <a:gd name="T11" fmla="*/ 5 h 5"/>
              <a:gd name="T12" fmla="*/ 0 w 14"/>
              <a:gd name="T13" fmla="*/ 5 h 5"/>
              <a:gd name="T14" fmla="*/ 0 w 14"/>
              <a:gd name="T15" fmla="*/ 4 h 5"/>
              <a:gd name="T16" fmla="*/ 7 w 14"/>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5">
                <a:moveTo>
                  <a:pt x="7" y="0"/>
                </a:moveTo>
                <a:cubicBezTo>
                  <a:pt x="12" y="0"/>
                  <a:pt x="14" y="4"/>
                  <a:pt x="14" y="4"/>
                </a:cubicBezTo>
                <a:cubicBezTo>
                  <a:pt x="14" y="4"/>
                  <a:pt x="14" y="5"/>
                  <a:pt x="14" y="5"/>
                </a:cubicBezTo>
                <a:cubicBezTo>
                  <a:pt x="13" y="5"/>
                  <a:pt x="13" y="5"/>
                  <a:pt x="13" y="5"/>
                </a:cubicBezTo>
                <a:cubicBezTo>
                  <a:pt x="13" y="4"/>
                  <a:pt x="11" y="1"/>
                  <a:pt x="7" y="1"/>
                </a:cubicBezTo>
                <a:cubicBezTo>
                  <a:pt x="2" y="1"/>
                  <a:pt x="1" y="4"/>
                  <a:pt x="1" y="5"/>
                </a:cubicBezTo>
                <a:cubicBezTo>
                  <a:pt x="1" y="5"/>
                  <a:pt x="1" y="5"/>
                  <a:pt x="0" y="5"/>
                </a:cubicBezTo>
                <a:cubicBezTo>
                  <a:pt x="0" y="5"/>
                  <a:pt x="0" y="5"/>
                  <a:pt x="0" y="4"/>
                </a:cubicBezTo>
                <a:cubicBezTo>
                  <a:pt x="0" y="4"/>
                  <a:pt x="1" y="0"/>
                  <a:pt x="7" y="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192"/>
          <p:cNvSpPr>
            <a:spLocks noChangeArrowheads="1"/>
          </p:cNvSpPr>
          <p:nvPr/>
        </p:nvSpPr>
        <p:spPr bwMode="auto">
          <a:xfrm>
            <a:off x="7108825" y="4527551"/>
            <a:ext cx="50800" cy="44450"/>
          </a:xfrm>
          <a:prstGeom prst="ellipse">
            <a:avLst/>
          </a:prstGeom>
          <a:solidFill>
            <a:srgbClr val="F0B0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Oval 193"/>
          <p:cNvSpPr>
            <a:spLocks noChangeArrowheads="1"/>
          </p:cNvSpPr>
          <p:nvPr/>
        </p:nvSpPr>
        <p:spPr bwMode="auto">
          <a:xfrm>
            <a:off x="7218363" y="4403726"/>
            <a:ext cx="71437" cy="65088"/>
          </a:xfrm>
          <a:prstGeom prst="ellipse">
            <a:avLst/>
          </a:prstGeom>
          <a:solidFill>
            <a:srgbClr val="2A97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Oval 194"/>
          <p:cNvSpPr>
            <a:spLocks noChangeArrowheads="1"/>
          </p:cNvSpPr>
          <p:nvPr/>
        </p:nvSpPr>
        <p:spPr bwMode="auto">
          <a:xfrm>
            <a:off x="7246938" y="4410076"/>
            <a:ext cx="28575" cy="30163"/>
          </a:xfrm>
          <a:prstGeom prst="ellipse">
            <a:avLst/>
          </a:pr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95"/>
          <p:cNvSpPr>
            <a:spLocks/>
          </p:cNvSpPr>
          <p:nvPr/>
        </p:nvSpPr>
        <p:spPr bwMode="auto">
          <a:xfrm>
            <a:off x="6905625" y="4513263"/>
            <a:ext cx="36512" cy="73025"/>
          </a:xfrm>
          <a:custGeom>
            <a:avLst/>
            <a:gdLst>
              <a:gd name="T0" fmla="*/ 5 w 5"/>
              <a:gd name="T1" fmla="*/ 0 h 10"/>
              <a:gd name="T2" fmla="*/ 3 w 5"/>
              <a:gd name="T3" fmla="*/ 3 h 10"/>
              <a:gd name="T4" fmla="*/ 0 w 5"/>
              <a:gd name="T5" fmla="*/ 6 h 10"/>
              <a:gd name="T6" fmla="*/ 0 w 5"/>
              <a:gd name="T7" fmla="*/ 10 h 10"/>
              <a:gd name="T8" fmla="*/ 0 w 5"/>
              <a:gd name="T9" fmla="*/ 10 h 10"/>
              <a:gd name="T10" fmla="*/ 2 w 5"/>
              <a:gd name="T11" fmla="*/ 9 h 10"/>
              <a:gd name="T12" fmla="*/ 2 w 5"/>
              <a:gd name="T13" fmla="*/ 9 h 10"/>
              <a:gd name="T14" fmla="*/ 3 w 5"/>
              <a:gd name="T15" fmla="*/ 8 h 10"/>
              <a:gd name="T16" fmla="*/ 5 w 5"/>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0">
                <a:moveTo>
                  <a:pt x="5" y="0"/>
                </a:moveTo>
                <a:cubicBezTo>
                  <a:pt x="3" y="3"/>
                  <a:pt x="3" y="3"/>
                  <a:pt x="3" y="3"/>
                </a:cubicBezTo>
                <a:cubicBezTo>
                  <a:pt x="2" y="5"/>
                  <a:pt x="1" y="6"/>
                  <a:pt x="0" y="6"/>
                </a:cubicBezTo>
                <a:cubicBezTo>
                  <a:pt x="0" y="10"/>
                  <a:pt x="0" y="10"/>
                  <a:pt x="0" y="10"/>
                </a:cubicBezTo>
                <a:cubicBezTo>
                  <a:pt x="0" y="10"/>
                  <a:pt x="0" y="10"/>
                  <a:pt x="0" y="10"/>
                </a:cubicBezTo>
                <a:cubicBezTo>
                  <a:pt x="1" y="10"/>
                  <a:pt x="1" y="10"/>
                  <a:pt x="2" y="9"/>
                </a:cubicBezTo>
                <a:cubicBezTo>
                  <a:pt x="2" y="9"/>
                  <a:pt x="2" y="9"/>
                  <a:pt x="2" y="9"/>
                </a:cubicBezTo>
                <a:cubicBezTo>
                  <a:pt x="3" y="9"/>
                  <a:pt x="3" y="8"/>
                  <a:pt x="3" y="8"/>
                </a:cubicBezTo>
                <a:cubicBezTo>
                  <a:pt x="5" y="4"/>
                  <a:pt x="5" y="0"/>
                  <a:pt x="5" y="0"/>
                </a:cubicBezTo>
                <a:close/>
              </a:path>
            </a:pathLst>
          </a:custGeom>
          <a:solidFill>
            <a:srgbClr val="EC8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96"/>
          <p:cNvSpPr>
            <a:spLocks/>
          </p:cNvSpPr>
          <p:nvPr/>
        </p:nvSpPr>
        <p:spPr bwMode="auto">
          <a:xfrm>
            <a:off x="7370763" y="4957763"/>
            <a:ext cx="392112" cy="292100"/>
          </a:xfrm>
          <a:custGeom>
            <a:avLst/>
            <a:gdLst>
              <a:gd name="T0" fmla="*/ 96 w 247"/>
              <a:gd name="T1" fmla="*/ 5 h 184"/>
              <a:gd name="T2" fmla="*/ 0 w 247"/>
              <a:gd name="T3" fmla="*/ 184 h 184"/>
              <a:gd name="T4" fmla="*/ 151 w 247"/>
              <a:gd name="T5" fmla="*/ 184 h 184"/>
              <a:gd name="T6" fmla="*/ 247 w 247"/>
              <a:gd name="T7" fmla="*/ 0 h 184"/>
              <a:gd name="T8" fmla="*/ 96 w 247"/>
              <a:gd name="T9" fmla="*/ 5 h 184"/>
            </a:gdLst>
            <a:ahLst/>
            <a:cxnLst>
              <a:cxn ang="0">
                <a:pos x="T0" y="T1"/>
              </a:cxn>
              <a:cxn ang="0">
                <a:pos x="T2" y="T3"/>
              </a:cxn>
              <a:cxn ang="0">
                <a:pos x="T4" y="T5"/>
              </a:cxn>
              <a:cxn ang="0">
                <a:pos x="T6" y="T7"/>
              </a:cxn>
              <a:cxn ang="0">
                <a:pos x="T8" y="T9"/>
              </a:cxn>
            </a:cxnLst>
            <a:rect l="0" t="0" r="r" b="b"/>
            <a:pathLst>
              <a:path w="247" h="184">
                <a:moveTo>
                  <a:pt x="96" y="5"/>
                </a:moveTo>
                <a:lnTo>
                  <a:pt x="0" y="184"/>
                </a:lnTo>
                <a:lnTo>
                  <a:pt x="151" y="184"/>
                </a:lnTo>
                <a:lnTo>
                  <a:pt x="247" y="0"/>
                </a:lnTo>
                <a:lnTo>
                  <a:pt x="9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97"/>
          <p:cNvSpPr>
            <a:spLocks/>
          </p:cNvSpPr>
          <p:nvPr/>
        </p:nvSpPr>
        <p:spPr bwMode="auto">
          <a:xfrm>
            <a:off x="6992938" y="5103813"/>
            <a:ext cx="646112" cy="166688"/>
          </a:xfrm>
          <a:custGeom>
            <a:avLst/>
            <a:gdLst>
              <a:gd name="T0" fmla="*/ 77 w 89"/>
              <a:gd name="T1" fmla="*/ 0 h 23"/>
              <a:gd name="T2" fmla="*/ 11 w 89"/>
              <a:gd name="T3" fmla="*/ 0 h 23"/>
              <a:gd name="T4" fmla="*/ 0 w 89"/>
              <a:gd name="T5" fmla="*/ 11 h 23"/>
              <a:gd name="T6" fmla="*/ 11 w 89"/>
              <a:gd name="T7" fmla="*/ 23 h 23"/>
              <a:gd name="T8" fmla="*/ 77 w 89"/>
              <a:gd name="T9" fmla="*/ 23 h 23"/>
              <a:gd name="T10" fmla="*/ 89 w 89"/>
              <a:gd name="T11" fmla="*/ 11 h 23"/>
              <a:gd name="T12" fmla="*/ 77 w 89"/>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89" h="23">
                <a:moveTo>
                  <a:pt x="77" y="0"/>
                </a:moveTo>
                <a:cubicBezTo>
                  <a:pt x="11" y="0"/>
                  <a:pt x="11" y="0"/>
                  <a:pt x="11" y="0"/>
                </a:cubicBezTo>
                <a:cubicBezTo>
                  <a:pt x="5" y="0"/>
                  <a:pt x="0" y="5"/>
                  <a:pt x="0" y="11"/>
                </a:cubicBezTo>
                <a:cubicBezTo>
                  <a:pt x="0" y="18"/>
                  <a:pt x="5" y="23"/>
                  <a:pt x="11" y="23"/>
                </a:cubicBezTo>
                <a:cubicBezTo>
                  <a:pt x="77" y="23"/>
                  <a:pt x="77" y="23"/>
                  <a:pt x="77" y="23"/>
                </a:cubicBezTo>
                <a:cubicBezTo>
                  <a:pt x="83" y="23"/>
                  <a:pt x="89" y="18"/>
                  <a:pt x="89" y="11"/>
                </a:cubicBezTo>
                <a:cubicBezTo>
                  <a:pt x="89" y="5"/>
                  <a:pt x="83" y="0"/>
                  <a:pt x="77" y="0"/>
                </a:cubicBezTo>
                <a:close/>
              </a:path>
            </a:pathLst>
          </a:custGeom>
          <a:solidFill>
            <a:srgbClr val="F5B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98"/>
          <p:cNvSpPr>
            <a:spLocks/>
          </p:cNvSpPr>
          <p:nvPr/>
        </p:nvSpPr>
        <p:spPr bwMode="auto">
          <a:xfrm>
            <a:off x="8677275" y="4498976"/>
            <a:ext cx="138112" cy="130175"/>
          </a:xfrm>
          <a:custGeom>
            <a:avLst/>
            <a:gdLst>
              <a:gd name="T0" fmla="*/ 19 w 19"/>
              <a:gd name="T1" fmla="*/ 2 h 18"/>
              <a:gd name="T2" fmla="*/ 15 w 19"/>
              <a:gd name="T3" fmla="*/ 0 h 18"/>
              <a:gd name="T4" fmla="*/ 11 w 19"/>
              <a:gd name="T5" fmla="*/ 1 h 18"/>
              <a:gd name="T6" fmla="*/ 7 w 19"/>
              <a:gd name="T7" fmla="*/ 0 h 18"/>
              <a:gd name="T8" fmla="*/ 0 w 19"/>
              <a:gd name="T9" fmla="*/ 7 h 18"/>
              <a:gd name="T10" fmla="*/ 1 w 19"/>
              <a:gd name="T11" fmla="*/ 15 h 18"/>
              <a:gd name="T12" fmla="*/ 5 w 19"/>
              <a:gd name="T13" fmla="*/ 18 h 18"/>
              <a:gd name="T14" fmla="*/ 9 w 19"/>
              <a:gd name="T15" fmla="*/ 17 h 18"/>
              <a:gd name="T16" fmla="*/ 12 w 19"/>
              <a:gd name="T17" fmla="*/ 18 h 18"/>
              <a:gd name="T18" fmla="*/ 19 w 19"/>
              <a:gd name="T19" fmla="*/ 12 h 18"/>
              <a:gd name="T20" fmla="*/ 19 w 19"/>
              <a:gd name="T21" fmla="*/ 11 h 18"/>
              <a:gd name="T22" fmla="*/ 19 w 19"/>
              <a:gd name="T23" fmla="*/ 11 h 18"/>
              <a:gd name="T24" fmla="*/ 16 w 19"/>
              <a:gd name="T25" fmla="*/ 7 h 18"/>
              <a:gd name="T26" fmla="*/ 19 w 19"/>
              <a:gd name="T27" fmla="*/ 2 h 18"/>
              <a:gd name="T28" fmla="*/ 19 w 19"/>
              <a:gd name="T2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18">
                <a:moveTo>
                  <a:pt x="19" y="2"/>
                </a:moveTo>
                <a:cubicBezTo>
                  <a:pt x="18" y="1"/>
                  <a:pt x="17" y="0"/>
                  <a:pt x="15" y="0"/>
                </a:cubicBezTo>
                <a:cubicBezTo>
                  <a:pt x="14" y="0"/>
                  <a:pt x="13" y="1"/>
                  <a:pt x="11" y="1"/>
                </a:cubicBezTo>
                <a:cubicBezTo>
                  <a:pt x="9" y="1"/>
                  <a:pt x="9" y="0"/>
                  <a:pt x="7" y="0"/>
                </a:cubicBezTo>
                <a:cubicBezTo>
                  <a:pt x="4" y="0"/>
                  <a:pt x="0" y="3"/>
                  <a:pt x="0" y="7"/>
                </a:cubicBezTo>
                <a:cubicBezTo>
                  <a:pt x="0" y="9"/>
                  <a:pt x="0" y="12"/>
                  <a:pt x="1" y="15"/>
                </a:cubicBezTo>
                <a:cubicBezTo>
                  <a:pt x="2" y="17"/>
                  <a:pt x="3" y="18"/>
                  <a:pt x="5" y="18"/>
                </a:cubicBezTo>
                <a:cubicBezTo>
                  <a:pt x="6" y="18"/>
                  <a:pt x="7" y="17"/>
                  <a:pt x="9" y="17"/>
                </a:cubicBezTo>
                <a:cubicBezTo>
                  <a:pt x="10" y="17"/>
                  <a:pt x="11" y="18"/>
                  <a:pt x="12" y="18"/>
                </a:cubicBezTo>
                <a:cubicBezTo>
                  <a:pt x="15" y="18"/>
                  <a:pt x="18" y="14"/>
                  <a:pt x="19" y="12"/>
                </a:cubicBezTo>
                <a:cubicBezTo>
                  <a:pt x="19" y="12"/>
                  <a:pt x="19" y="11"/>
                  <a:pt x="19" y="11"/>
                </a:cubicBezTo>
                <a:cubicBezTo>
                  <a:pt x="19" y="11"/>
                  <a:pt x="19" y="11"/>
                  <a:pt x="19" y="11"/>
                </a:cubicBezTo>
                <a:cubicBezTo>
                  <a:pt x="17" y="10"/>
                  <a:pt x="16" y="9"/>
                  <a:pt x="16" y="7"/>
                </a:cubicBezTo>
                <a:cubicBezTo>
                  <a:pt x="17" y="5"/>
                  <a:pt x="17" y="3"/>
                  <a:pt x="19" y="2"/>
                </a:cubicBezTo>
                <a:cubicBezTo>
                  <a:pt x="19" y="2"/>
                  <a:pt x="19" y="2"/>
                  <a:pt x="19" y="2"/>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99"/>
          <p:cNvSpPr>
            <a:spLocks/>
          </p:cNvSpPr>
          <p:nvPr/>
        </p:nvSpPr>
        <p:spPr bwMode="auto">
          <a:xfrm>
            <a:off x="8756650" y="4462463"/>
            <a:ext cx="36512" cy="42863"/>
          </a:xfrm>
          <a:custGeom>
            <a:avLst/>
            <a:gdLst>
              <a:gd name="T0" fmla="*/ 0 w 5"/>
              <a:gd name="T1" fmla="*/ 6 h 6"/>
              <a:gd name="T2" fmla="*/ 5 w 5"/>
              <a:gd name="T3" fmla="*/ 1 h 6"/>
              <a:gd name="T4" fmla="*/ 5 w 5"/>
              <a:gd name="T5" fmla="*/ 0 h 6"/>
              <a:gd name="T6" fmla="*/ 5 w 5"/>
              <a:gd name="T7" fmla="*/ 0 h 6"/>
              <a:gd name="T8" fmla="*/ 0 w 5"/>
              <a:gd name="T9" fmla="*/ 5 h 6"/>
              <a:gd name="T10" fmla="*/ 0 w 5"/>
              <a:gd name="T11" fmla="*/ 6 h 6"/>
              <a:gd name="T12" fmla="*/ 0 w 5"/>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0" y="6"/>
                </a:moveTo>
                <a:cubicBezTo>
                  <a:pt x="2" y="5"/>
                  <a:pt x="4" y="3"/>
                  <a:pt x="5" y="1"/>
                </a:cubicBezTo>
                <a:cubicBezTo>
                  <a:pt x="5" y="0"/>
                  <a:pt x="5" y="0"/>
                  <a:pt x="5" y="0"/>
                </a:cubicBezTo>
                <a:cubicBezTo>
                  <a:pt x="5" y="0"/>
                  <a:pt x="5" y="0"/>
                  <a:pt x="5" y="0"/>
                </a:cubicBezTo>
                <a:cubicBezTo>
                  <a:pt x="2" y="0"/>
                  <a:pt x="0" y="2"/>
                  <a:pt x="0" y="5"/>
                </a:cubicBezTo>
                <a:cubicBezTo>
                  <a:pt x="0" y="5"/>
                  <a:pt x="0" y="5"/>
                  <a:pt x="0" y="6"/>
                </a:cubicBezTo>
                <a:cubicBezTo>
                  <a:pt x="0" y="6"/>
                  <a:pt x="0" y="6"/>
                  <a:pt x="0" y="6"/>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00"/>
          <p:cNvSpPr>
            <a:spLocks/>
          </p:cNvSpPr>
          <p:nvPr/>
        </p:nvSpPr>
        <p:spPr bwMode="auto">
          <a:xfrm>
            <a:off x="7646988" y="3951288"/>
            <a:ext cx="166687" cy="444500"/>
          </a:xfrm>
          <a:custGeom>
            <a:avLst/>
            <a:gdLst>
              <a:gd name="T0" fmla="*/ 0 w 23"/>
              <a:gd name="T1" fmla="*/ 61 h 61"/>
              <a:gd name="T2" fmla="*/ 23 w 23"/>
              <a:gd name="T3" fmla="*/ 60 h 61"/>
              <a:gd name="T4" fmla="*/ 23 w 23"/>
              <a:gd name="T5" fmla="*/ 0 h 61"/>
              <a:gd name="T6" fmla="*/ 5 w 23"/>
              <a:gd name="T7" fmla="*/ 0 h 61"/>
              <a:gd name="T8" fmla="*/ 2 w 23"/>
              <a:gd name="T9" fmla="*/ 33 h 61"/>
              <a:gd name="T10" fmla="*/ 0 w 23"/>
              <a:gd name="T11" fmla="*/ 61 h 61"/>
            </a:gdLst>
            <a:ahLst/>
            <a:cxnLst>
              <a:cxn ang="0">
                <a:pos x="T0" y="T1"/>
              </a:cxn>
              <a:cxn ang="0">
                <a:pos x="T2" y="T3"/>
              </a:cxn>
              <a:cxn ang="0">
                <a:pos x="T4" y="T5"/>
              </a:cxn>
              <a:cxn ang="0">
                <a:pos x="T6" y="T7"/>
              </a:cxn>
              <a:cxn ang="0">
                <a:pos x="T8" y="T9"/>
              </a:cxn>
              <a:cxn ang="0">
                <a:pos x="T10" y="T11"/>
              </a:cxn>
            </a:cxnLst>
            <a:rect l="0" t="0" r="r" b="b"/>
            <a:pathLst>
              <a:path w="23" h="61">
                <a:moveTo>
                  <a:pt x="0" y="61"/>
                </a:moveTo>
                <a:cubicBezTo>
                  <a:pt x="23" y="60"/>
                  <a:pt x="23" y="60"/>
                  <a:pt x="23" y="60"/>
                </a:cubicBezTo>
                <a:cubicBezTo>
                  <a:pt x="23" y="0"/>
                  <a:pt x="23" y="0"/>
                  <a:pt x="23" y="0"/>
                </a:cubicBezTo>
                <a:cubicBezTo>
                  <a:pt x="5" y="0"/>
                  <a:pt x="5" y="0"/>
                  <a:pt x="5" y="0"/>
                </a:cubicBezTo>
                <a:cubicBezTo>
                  <a:pt x="5" y="0"/>
                  <a:pt x="2" y="22"/>
                  <a:pt x="2" y="33"/>
                </a:cubicBezTo>
                <a:cubicBezTo>
                  <a:pt x="2" y="44"/>
                  <a:pt x="0" y="61"/>
                  <a:pt x="0" y="61"/>
                </a:cubicBezTo>
                <a:close/>
              </a:path>
            </a:pathLst>
          </a:custGeom>
          <a:solidFill>
            <a:srgbClr val="FBD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201"/>
          <p:cNvSpPr>
            <a:spLocks noChangeArrowheads="1"/>
          </p:cNvSpPr>
          <p:nvPr/>
        </p:nvSpPr>
        <p:spPr bwMode="auto">
          <a:xfrm>
            <a:off x="8053388" y="3732213"/>
            <a:ext cx="290512" cy="292100"/>
          </a:xfrm>
          <a:prstGeom prst="ellipse">
            <a:avLst/>
          </a:prstGeom>
          <a:solidFill>
            <a:srgbClr val="FBD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02"/>
          <p:cNvSpPr>
            <a:spLocks/>
          </p:cNvSpPr>
          <p:nvPr/>
        </p:nvSpPr>
        <p:spPr bwMode="auto">
          <a:xfrm>
            <a:off x="7726363" y="3892551"/>
            <a:ext cx="595312" cy="758825"/>
          </a:xfrm>
          <a:custGeom>
            <a:avLst/>
            <a:gdLst>
              <a:gd name="T0" fmla="*/ 81 w 82"/>
              <a:gd name="T1" fmla="*/ 45 h 104"/>
              <a:gd name="T2" fmla="*/ 79 w 82"/>
              <a:gd name="T3" fmla="*/ 38 h 104"/>
              <a:gd name="T4" fmla="*/ 78 w 82"/>
              <a:gd name="T5" fmla="*/ 29 h 104"/>
              <a:gd name="T6" fmla="*/ 78 w 82"/>
              <a:gd name="T7" fmla="*/ 10 h 104"/>
              <a:gd name="T8" fmla="*/ 67 w 82"/>
              <a:gd name="T9" fmla="*/ 0 h 104"/>
              <a:gd name="T10" fmla="*/ 12 w 82"/>
              <a:gd name="T11" fmla="*/ 0 h 104"/>
              <a:gd name="T12" fmla="*/ 12 w 82"/>
              <a:gd name="T13" fmla="*/ 26 h 104"/>
              <a:gd name="T14" fmla="*/ 9 w 82"/>
              <a:gd name="T15" fmla="*/ 25 h 104"/>
              <a:gd name="T16" fmla="*/ 5 w 82"/>
              <a:gd name="T17" fmla="*/ 25 h 104"/>
              <a:gd name="T18" fmla="*/ 0 w 82"/>
              <a:gd name="T19" fmla="*/ 33 h 104"/>
              <a:gd name="T20" fmla="*/ 5 w 82"/>
              <a:gd name="T21" fmla="*/ 45 h 104"/>
              <a:gd name="T22" fmla="*/ 12 w 82"/>
              <a:gd name="T23" fmla="*/ 47 h 104"/>
              <a:gd name="T24" fmla="*/ 12 w 82"/>
              <a:gd name="T25" fmla="*/ 74 h 104"/>
              <a:gd name="T26" fmla="*/ 41 w 82"/>
              <a:gd name="T27" fmla="*/ 101 h 104"/>
              <a:gd name="T28" fmla="*/ 46 w 82"/>
              <a:gd name="T29" fmla="*/ 98 h 104"/>
              <a:gd name="T30" fmla="*/ 46 w 82"/>
              <a:gd name="T31" fmla="*/ 74 h 104"/>
              <a:gd name="T32" fmla="*/ 57 w 82"/>
              <a:gd name="T33" fmla="*/ 74 h 104"/>
              <a:gd name="T34" fmla="*/ 69 w 82"/>
              <a:gd name="T35" fmla="*/ 63 h 104"/>
              <a:gd name="T36" fmla="*/ 75 w 82"/>
              <a:gd name="T37" fmla="*/ 50 h 104"/>
              <a:gd name="T38" fmla="*/ 80 w 82"/>
              <a:gd name="T39" fmla="*/ 48 h 104"/>
              <a:gd name="T40" fmla="*/ 81 w 82"/>
              <a:gd name="T41"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104">
                <a:moveTo>
                  <a:pt x="81" y="45"/>
                </a:moveTo>
                <a:cubicBezTo>
                  <a:pt x="81" y="45"/>
                  <a:pt x="79" y="41"/>
                  <a:pt x="79" y="38"/>
                </a:cubicBezTo>
                <a:cubicBezTo>
                  <a:pt x="78" y="35"/>
                  <a:pt x="78" y="29"/>
                  <a:pt x="78" y="29"/>
                </a:cubicBezTo>
                <a:cubicBezTo>
                  <a:pt x="78" y="10"/>
                  <a:pt x="78" y="10"/>
                  <a:pt x="78" y="10"/>
                </a:cubicBezTo>
                <a:cubicBezTo>
                  <a:pt x="78" y="4"/>
                  <a:pt x="73" y="0"/>
                  <a:pt x="67" y="0"/>
                </a:cubicBezTo>
                <a:cubicBezTo>
                  <a:pt x="12" y="0"/>
                  <a:pt x="12" y="0"/>
                  <a:pt x="12" y="0"/>
                </a:cubicBezTo>
                <a:cubicBezTo>
                  <a:pt x="12" y="26"/>
                  <a:pt x="12" y="26"/>
                  <a:pt x="12" y="26"/>
                </a:cubicBezTo>
                <a:cubicBezTo>
                  <a:pt x="9" y="25"/>
                  <a:pt x="9" y="25"/>
                  <a:pt x="9" y="25"/>
                </a:cubicBezTo>
                <a:cubicBezTo>
                  <a:pt x="9" y="25"/>
                  <a:pt x="7" y="25"/>
                  <a:pt x="5" y="25"/>
                </a:cubicBezTo>
                <a:cubicBezTo>
                  <a:pt x="3" y="25"/>
                  <a:pt x="0" y="28"/>
                  <a:pt x="0" y="33"/>
                </a:cubicBezTo>
                <a:cubicBezTo>
                  <a:pt x="1" y="38"/>
                  <a:pt x="2" y="42"/>
                  <a:pt x="5" y="45"/>
                </a:cubicBezTo>
                <a:cubicBezTo>
                  <a:pt x="7" y="47"/>
                  <a:pt x="11" y="47"/>
                  <a:pt x="12" y="47"/>
                </a:cubicBezTo>
                <a:cubicBezTo>
                  <a:pt x="12" y="74"/>
                  <a:pt x="12" y="74"/>
                  <a:pt x="12" y="74"/>
                </a:cubicBezTo>
                <a:cubicBezTo>
                  <a:pt x="41" y="101"/>
                  <a:pt x="41" y="101"/>
                  <a:pt x="41" y="101"/>
                </a:cubicBezTo>
                <a:cubicBezTo>
                  <a:pt x="44" y="104"/>
                  <a:pt x="46" y="102"/>
                  <a:pt x="46" y="98"/>
                </a:cubicBezTo>
                <a:cubicBezTo>
                  <a:pt x="46" y="74"/>
                  <a:pt x="46" y="74"/>
                  <a:pt x="46" y="74"/>
                </a:cubicBezTo>
                <a:cubicBezTo>
                  <a:pt x="57" y="74"/>
                  <a:pt x="57" y="74"/>
                  <a:pt x="57" y="74"/>
                </a:cubicBezTo>
                <a:cubicBezTo>
                  <a:pt x="64" y="74"/>
                  <a:pt x="67" y="70"/>
                  <a:pt x="69" y="63"/>
                </a:cubicBezTo>
                <a:cubicBezTo>
                  <a:pt x="75" y="50"/>
                  <a:pt x="75" y="50"/>
                  <a:pt x="75" y="50"/>
                </a:cubicBezTo>
                <a:cubicBezTo>
                  <a:pt x="80" y="48"/>
                  <a:pt x="80" y="48"/>
                  <a:pt x="80" y="48"/>
                </a:cubicBezTo>
                <a:cubicBezTo>
                  <a:pt x="81" y="47"/>
                  <a:pt x="82" y="46"/>
                  <a:pt x="81" y="45"/>
                </a:cubicBezTo>
                <a:close/>
              </a:path>
            </a:pathLst>
          </a:custGeom>
          <a:solidFill>
            <a:srgbClr val="F3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03"/>
          <p:cNvSpPr>
            <a:spLocks/>
          </p:cNvSpPr>
          <p:nvPr/>
        </p:nvSpPr>
        <p:spPr bwMode="auto">
          <a:xfrm>
            <a:off x="8104188" y="4002088"/>
            <a:ext cx="93662" cy="44450"/>
          </a:xfrm>
          <a:custGeom>
            <a:avLst/>
            <a:gdLst>
              <a:gd name="T0" fmla="*/ 13 w 13"/>
              <a:gd name="T1" fmla="*/ 4 h 6"/>
              <a:gd name="T2" fmla="*/ 6 w 13"/>
              <a:gd name="T3" fmla="*/ 0 h 6"/>
              <a:gd name="T4" fmla="*/ 0 w 13"/>
              <a:gd name="T5" fmla="*/ 4 h 6"/>
              <a:gd name="T6" fmla="*/ 1 w 13"/>
              <a:gd name="T7" fmla="*/ 6 h 6"/>
              <a:gd name="T8" fmla="*/ 1 w 13"/>
              <a:gd name="T9" fmla="*/ 6 h 6"/>
              <a:gd name="T10" fmla="*/ 2 w 13"/>
              <a:gd name="T11" fmla="*/ 5 h 6"/>
              <a:gd name="T12" fmla="*/ 6 w 13"/>
              <a:gd name="T13" fmla="*/ 3 h 6"/>
              <a:gd name="T14" fmla="*/ 11 w 13"/>
              <a:gd name="T15" fmla="*/ 5 h 6"/>
              <a:gd name="T16" fmla="*/ 12 w 13"/>
              <a:gd name="T17" fmla="*/ 6 h 6"/>
              <a:gd name="T18" fmla="*/ 13 w 13"/>
              <a:gd name="T19" fmla="*/ 5 h 6"/>
              <a:gd name="T20" fmla="*/ 13 w 13"/>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6">
                <a:moveTo>
                  <a:pt x="13" y="4"/>
                </a:moveTo>
                <a:cubicBezTo>
                  <a:pt x="12" y="4"/>
                  <a:pt x="11" y="0"/>
                  <a:pt x="6" y="0"/>
                </a:cubicBezTo>
                <a:cubicBezTo>
                  <a:pt x="2" y="0"/>
                  <a:pt x="0" y="3"/>
                  <a:pt x="0" y="4"/>
                </a:cubicBezTo>
                <a:cubicBezTo>
                  <a:pt x="0" y="5"/>
                  <a:pt x="0" y="5"/>
                  <a:pt x="1" y="6"/>
                </a:cubicBezTo>
                <a:cubicBezTo>
                  <a:pt x="1" y="6"/>
                  <a:pt x="1" y="6"/>
                  <a:pt x="1" y="6"/>
                </a:cubicBezTo>
                <a:cubicBezTo>
                  <a:pt x="1" y="6"/>
                  <a:pt x="2" y="5"/>
                  <a:pt x="2" y="5"/>
                </a:cubicBezTo>
                <a:cubicBezTo>
                  <a:pt x="2" y="5"/>
                  <a:pt x="3" y="3"/>
                  <a:pt x="6" y="3"/>
                </a:cubicBezTo>
                <a:cubicBezTo>
                  <a:pt x="9" y="3"/>
                  <a:pt x="10" y="5"/>
                  <a:pt x="11" y="5"/>
                </a:cubicBezTo>
                <a:cubicBezTo>
                  <a:pt x="11" y="6"/>
                  <a:pt x="11" y="6"/>
                  <a:pt x="12" y="6"/>
                </a:cubicBezTo>
                <a:cubicBezTo>
                  <a:pt x="12" y="5"/>
                  <a:pt x="13" y="5"/>
                  <a:pt x="13" y="5"/>
                </a:cubicBezTo>
                <a:cubicBezTo>
                  <a:pt x="13" y="5"/>
                  <a:pt x="13" y="4"/>
                  <a:pt x="13" y="4"/>
                </a:cubicBezTo>
                <a:close/>
              </a:path>
            </a:pathLst>
          </a:custGeom>
          <a:solidFill>
            <a:srgbClr val="FBD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04"/>
          <p:cNvSpPr>
            <a:spLocks/>
          </p:cNvSpPr>
          <p:nvPr/>
        </p:nvSpPr>
        <p:spPr bwMode="auto">
          <a:xfrm>
            <a:off x="8124825" y="4083051"/>
            <a:ext cx="58737" cy="42863"/>
          </a:xfrm>
          <a:custGeom>
            <a:avLst/>
            <a:gdLst>
              <a:gd name="T0" fmla="*/ 7 w 8"/>
              <a:gd name="T1" fmla="*/ 1 h 6"/>
              <a:gd name="T2" fmla="*/ 1 w 8"/>
              <a:gd name="T3" fmla="*/ 0 h 6"/>
              <a:gd name="T4" fmla="*/ 2 w 8"/>
              <a:gd name="T5" fmla="*/ 6 h 6"/>
              <a:gd name="T6" fmla="*/ 7 w 8"/>
              <a:gd name="T7" fmla="*/ 1 h 6"/>
            </a:gdLst>
            <a:ahLst/>
            <a:cxnLst>
              <a:cxn ang="0">
                <a:pos x="T0" y="T1"/>
              </a:cxn>
              <a:cxn ang="0">
                <a:pos x="T2" y="T3"/>
              </a:cxn>
              <a:cxn ang="0">
                <a:pos x="T4" y="T5"/>
              </a:cxn>
              <a:cxn ang="0">
                <a:pos x="T6" y="T7"/>
              </a:cxn>
            </a:cxnLst>
            <a:rect l="0" t="0" r="r" b="b"/>
            <a:pathLst>
              <a:path w="8" h="6">
                <a:moveTo>
                  <a:pt x="7" y="1"/>
                </a:moveTo>
                <a:cubicBezTo>
                  <a:pt x="7" y="1"/>
                  <a:pt x="3" y="1"/>
                  <a:pt x="1" y="0"/>
                </a:cubicBezTo>
                <a:cubicBezTo>
                  <a:pt x="1" y="0"/>
                  <a:pt x="0" y="3"/>
                  <a:pt x="2" y="6"/>
                </a:cubicBezTo>
                <a:cubicBezTo>
                  <a:pt x="2" y="6"/>
                  <a:pt x="8" y="3"/>
                  <a:pt x="7" y="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206"/>
          <p:cNvSpPr>
            <a:spLocks noChangeArrowheads="1"/>
          </p:cNvSpPr>
          <p:nvPr/>
        </p:nvSpPr>
        <p:spPr bwMode="auto">
          <a:xfrm>
            <a:off x="8124825" y="4075113"/>
            <a:ext cx="73025" cy="73025"/>
          </a:xfrm>
          <a:prstGeom prst="ellipse">
            <a:avLst/>
          </a:prstGeom>
          <a:solidFill>
            <a:srgbClr val="69C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207"/>
          <p:cNvSpPr>
            <a:spLocks noChangeArrowheads="1"/>
          </p:cNvSpPr>
          <p:nvPr/>
        </p:nvSpPr>
        <p:spPr bwMode="auto">
          <a:xfrm>
            <a:off x="8161338" y="4089401"/>
            <a:ext cx="30162" cy="30163"/>
          </a:xfrm>
          <a:prstGeom prst="ellipse">
            <a:avLst/>
          </a:pr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08"/>
          <p:cNvSpPr>
            <a:spLocks/>
          </p:cNvSpPr>
          <p:nvPr/>
        </p:nvSpPr>
        <p:spPr bwMode="auto">
          <a:xfrm>
            <a:off x="7813675" y="4192588"/>
            <a:ext cx="36512" cy="65088"/>
          </a:xfrm>
          <a:custGeom>
            <a:avLst/>
            <a:gdLst>
              <a:gd name="T0" fmla="*/ 5 w 5"/>
              <a:gd name="T1" fmla="*/ 0 h 9"/>
              <a:gd name="T2" fmla="*/ 3 w 5"/>
              <a:gd name="T3" fmla="*/ 3 h 9"/>
              <a:gd name="T4" fmla="*/ 0 w 5"/>
              <a:gd name="T5" fmla="*/ 6 h 9"/>
              <a:gd name="T6" fmla="*/ 0 w 5"/>
              <a:gd name="T7" fmla="*/ 9 h 9"/>
              <a:gd name="T8" fmla="*/ 0 w 5"/>
              <a:gd name="T9" fmla="*/ 9 h 9"/>
              <a:gd name="T10" fmla="*/ 2 w 5"/>
              <a:gd name="T11" fmla="*/ 8 h 9"/>
              <a:gd name="T12" fmla="*/ 2 w 5"/>
              <a:gd name="T13" fmla="*/ 8 h 9"/>
              <a:gd name="T14" fmla="*/ 3 w 5"/>
              <a:gd name="T15" fmla="*/ 7 h 9"/>
              <a:gd name="T16" fmla="*/ 5 w 5"/>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9">
                <a:moveTo>
                  <a:pt x="5" y="0"/>
                </a:moveTo>
                <a:cubicBezTo>
                  <a:pt x="3" y="3"/>
                  <a:pt x="3" y="3"/>
                  <a:pt x="3" y="3"/>
                </a:cubicBezTo>
                <a:cubicBezTo>
                  <a:pt x="2" y="4"/>
                  <a:pt x="1" y="5"/>
                  <a:pt x="0" y="6"/>
                </a:cubicBezTo>
                <a:cubicBezTo>
                  <a:pt x="0" y="9"/>
                  <a:pt x="0" y="9"/>
                  <a:pt x="0" y="9"/>
                </a:cubicBezTo>
                <a:cubicBezTo>
                  <a:pt x="0" y="9"/>
                  <a:pt x="0" y="9"/>
                  <a:pt x="0" y="9"/>
                </a:cubicBezTo>
                <a:cubicBezTo>
                  <a:pt x="1" y="9"/>
                  <a:pt x="1" y="9"/>
                  <a:pt x="2" y="8"/>
                </a:cubicBezTo>
                <a:cubicBezTo>
                  <a:pt x="2" y="8"/>
                  <a:pt x="2" y="8"/>
                  <a:pt x="2" y="8"/>
                </a:cubicBezTo>
                <a:cubicBezTo>
                  <a:pt x="3" y="8"/>
                  <a:pt x="3" y="8"/>
                  <a:pt x="3" y="7"/>
                </a:cubicBezTo>
                <a:cubicBezTo>
                  <a:pt x="5" y="3"/>
                  <a:pt x="5" y="0"/>
                  <a:pt x="5" y="0"/>
                </a:cubicBezTo>
                <a:close/>
              </a:path>
            </a:pathLst>
          </a:custGeom>
          <a:solidFill>
            <a:srgbClr val="EC8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209"/>
          <p:cNvSpPr>
            <a:spLocks noChangeArrowheads="1"/>
          </p:cNvSpPr>
          <p:nvPr/>
        </p:nvSpPr>
        <p:spPr bwMode="auto">
          <a:xfrm>
            <a:off x="8031163" y="4192588"/>
            <a:ext cx="93662" cy="87313"/>
          </a:xfrm>
          <a:prstGeom prst="ellipse">
            <a:avLst/>
          </a:prstGeom>
          <a:solidFill>
            <a:srgbClr val="F5A7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10"/>
          <p:cNvSpPr>
            <a:spLocks/>
          </p:cNvSpPr>
          <p:nvPr/>
        </p:nvSpPr>
        <p:spPr bwMode="auto">
          <a:xfrm>
            <a:off x="7929563" y="4432301"/>
            <a:ext cx="130175" cy="80963"/>
          </a:xfrm>
          <a:custGeom>
            <a:avLst/>
            <a:gdLst>
              <a:gd name="T0" fmla="*/ 0 w 82"/>
              <a:gd name="T1" fmla="*/ 0 h 51"/>
              <a:gd name="T2" fmla="*/ 41 w 82"/>
              <a:gd name="T3" fmla="*/ 23 h 51"/>
              <a:gd name="T4" fmla="*/ 82 w 82"/>
              <a:gd name="T5" fmla="*/ 51 h 51"/>
              <a:gd name="T6" fmla="*/ 82 w 82"/>
              <a:gd name="T7" fmla="*/ 0 h 51"/>
              <a:gd name="T8" fmla="*/ 0 w 82"/>
              <a:gd name="T9" fmla="*/ 0 h 51"/>
            </a:gdLst>
            <a:ahLst/>
            <a:cxnLst>
              <a:cxn ang="0">
                <a:pos x="T0" y="T1"/>
              </a:cxn>
              <a:cxn ang="0">
                <a:pos x="T2" y="T3"/>
              </a:cxn>
              <a:cxn ang="0">
                <a:pos x="T4" y="T5"/>
              </a:cxn>
              <a:cxn ang="0">
                <a:pos x="T6" y="T7"/>
              </a:cxn>
              <a:cxn ang="0">
                <a:pos x="T8" y="T9"/>
              </a:cxn>
            </a:cxnLst>
            <a:rect l="0" t="0" r="r" b="b"/>
            <a:pathLst>
              <a:path w="82" h="51">
                <a:moveTo>
                  <a:pt x="0" y="0"/>
                </a:moveTo>
                <a:lnTo>
                  <a:pt x="41" y="23"/>
                </a:lnTo>
                <a:lnTo>
                  <a:pt x="82" y="51"/>
                </a:lnTo>
                <a:lnTo>
                  <a:pt x="82" y="0"/>
                </a:lnTo>
                <a:lnTo>
                  <a:pt x="0" y="0"/>
                </a:lnTo>
                <a:close/>
              </a:path>
            </a:pathLst>
          </a:custGeom>
          <a:solidFill>
            <a:srgbClr val="EC8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11"/>
          <p:cNvSpPr>
            <a:spLocks/>
          </p:cNvSpPr>
          <p:nvPr/>
        </p:nvSpPr>
        <p:spPr bwMode="auto">
          <a:xfrm>
            <a:off x="7646988" y="4389438"/>
            <a:ext cx="173037" cy="211138"/>
          </a:xfrm>
          <a:custGeom>
            <a:avLst/>
            <a:gdLst>
              <a:gd name="T0" fmla="*/ 23 w 24"/>
              <a:gd name="T1" fmla="*/ 0 h 29"/>
              <a:gd name="T2" fmla="*/ 0 w 24"/>
              <a:gd name="T3" fmla="*/ 1 h 29"/>
              <a:gd name="T4" fmla="*/ 24 w 24"/>
              <a:gd name="T5" fmla="*/ 29 h 29"/>
              <a:gd name="T6" fmla="*/ 23 w 24"/>
              <a:gd name="T7" fmla="*/ 0 h 29"/>
            </a:gdLst>
            <a:ahLst/>
            <a:cxnLst>
              <a:cxn ang="0">
                <a:pos x="T0" y="T1"/>
              </a:cxn>
              <a:cxn ang="0">
                <a:pos x="T2" y="T3"/>
              </a:cxn>
              <a:cxn ang="0">
                <a:pos x="T4" y="T5"/>
              </a:cxn>
              <a:cxn ang="0">
                <a:pos x="T6" y="T7"/>
              </a:cxn>
            </a:cxnLst>
            <a:rect l="0" t="0" r="r" b="b"/>
            <a:pathLst>
              <a:path w="24" h="29">
                <a:moveTo>
                  <a:pt x="23" y="0"/>
                </a:moveTo>
                <a:cubicBezTo>
                  <a:pt x="0" y="1"/>
                  <a:pt x="0" y="1"/>
                  <a:pt x="0" y="1"/>
                </a:cubicBezTo>
                <a:cubicBezTo>
                  <a:pt x="0" y="14"/>
                  <a:pt x="13" y="22"/>
                  <a:pt x="24" y="29"/>
                </a:cubicBezTo>
                <a:lnTo>
                  <a:pt x="23" y="0"/>
                </a:lnTo>
                <a:close/>
              </a:path>
            </a:pathLst>
          </a:custGeom>
          <a:solidFill>
            <a:srgbClr val="FBD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2"/>
          <p:cNvSpPr>
            <a:spLocks/>
          </p:cNvSpPr>
          <p:nvPr/>
        </p:nvSpPr>
        <p:spPr bwMode="auto">
          <a:xfrm>
            <a:off x="8140700" y="4294188"/>
            <a:ext cx="107950" cy="58738"/>
          </a:xfrm>
          <a:custGeom>
            <a:avLst/>
            <a:gdLst>
              <a:gd name="T0" fmla="*/ 13 w 15"/>
              <a:gd name="T1" fmla="*/ 2 h 8"/>
              <a:gd name="T2" fmla="*/ 2 w 15"/>
              <a:gd name="T3" fmla="*/ 0 h 8"/>
              <a:gd name="T4" fmla="*/ 0 w 15"/>
              <a:gd name="T5" fmla="*/ 0 h 8"/>
              <a:gd name="T6" fmla="*/ 0 w 15"/>
              <a:gd name="T7" fmla="*/ 2 h 8"/>
              <a:gd name="T8" fmla="*/ 14 w 15"/>
              <a:gd name="T9" fmla="*/ 4 h 8"/>
              <a:gd name="T10" fmla="*/ 15 w 15"/>
              <a:gd name="T11" fmla="*/ 1 h 8"/>
              <a:gd name="T12" fmla="*/ 13 w 15"/>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13" y="2"/>
                </a:moveTo>
                <a:cubicBezTo>
                  <a:pt x="6" y="5"/>
                  <a:pt x="2" y="1"/>
                  <a:pt x="2" y="0"/>
                </a:cubicBezTo>
                <a:cubicBezTo>
                  <a:pt x="2" y="0"/>
                  <a:pt x="1" y="0"/>
                  <a:pt x="0" y="0"/>
                </a:cubicBezTo>
                <a:cubicBezTo>
                  <a:pt x="0" y="1"/>
                  <a:pt x="0" y="1"/>
                  <a:pt x="0" y="2"/>
                </a:cubicBezTo>
                <a:cubicBezTo>
                  <a:pt x="0" y="2"/>
                  <a:pt x="5" y="8"/>
                  <a:pt x="14" y="4"/>
                </a:cubicBezTo>
                <a:cubicBezTo>
                  <a:pt x="15" y="1"/>
                  <a:pt x="15" y="1"/>
                  <a:pt x="15" y="1"/>
                </a:cubicBezTo>
                <a:cubicBezTo>
                  <a:pt x="14" y="2"/>
                  <a:pt x="15" y="1"/>
                  <a:pt x="13" y="2"/>
                </a:cubicBezTo>
                <a:close/>
              </a:path>
            </a:pathLst>
          </a:custGeom>
          <a:solidFill>
            <a:srgbClr val="EC8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3"/>
          <p:cNvSpPr>
            <a:spLocks/>
          </p:cNvSpPr>
          <p:nvPr/>
        </p:nvSpPr>
        <p:spPr bwMode="auto">
          <a:xfrm>
            <a:off x="7681913" y="3659188"/>
            <a:ext cx="523875" cy="423863"/>
          </a:xfrm>
          <a:custGeom>
            <a:avLst/>
            <a:gdLst>
              <a:gd name="T0" fmla="*/ 42 w 72"/>
              <a:gd name="T1" fmla="*/ 1 h 58"/>
              <a:gd name="T2" fmla="*/ 42 w 72"/>
              <a:gd name="T3" fmla="*/ 1 h 58"/>
              <a:gd name="T4" fmla="*/ 43 w 72"/>
              <a:gd name="T5" fmla="*/ 0 h 58"/>
              <a:gd name="T6" fmla="*/ 71 w 72"/>
              <a:gd name="T7" fmla="*/ 11 h 58"/>
              <a:gd name="T8" fmla="*/ 72 w 72"/>
              <a:gd name="T9" fmla="*/ 16 h 58"/>
              <a:gd name="T10" fmla="*/ 64 w 72"/>
              <a:gd name="T11" fmla="*/ 38 h 58"/>
              <a:gd name="T12" fmla="*/ 17 w 72"/>
              <a:gd name="T13" fmla="*/ 58 h 58"/>
              <a:gd name="T14" fmla="*/ 18 w 72"/>
              <a:gd name="T15" fmla="*/ 58 h 58"/>
              <a:gd name="T16" fmla="*/ 17 w 72"/>
              <a:gd name="T17" fmla="*/ 58 h 58"/>
              <a:gd name="T18" fmla="*/ 10 w 72"/>
              <a:gd name="T19" fmla="*/ 40 h 58"/>
              <a:gd name="T20" fmla="*/ 0 w 72"/>
              <a:gd name="T21" fmla="*/ 40 h 58"/>
              <a:gd name="T22" fmla="*/ 42 w 72"/>
              <a:gd name="T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58">
                <a:moveTo>
                  <a:pt x="42" y="1"/>
                </a:moveTo>
                <a:cubicBezTo>
                  <a:pt x="42" y="1"/>
                  <a:pt x="42" y="1"/>
                  <a:pt x="42" y="1"/>
                </a:cubicBezTo>
                <a:cubicBezTo>
                  <a:pt x="42" y="1"/>
                  <a:pt x="43" y="0"/>
                  <a:pt x="43" y="0"/>
                </a:cubicBezTo>
                <a:cubicBezTo>
                  <a:pt x="54" y="0"/>
                  <a:pt x="64" y="4"/>
                  <a:pt x="71" y="11"/>
                </a:cubicBezTo>
                <a:cubicBezTo>
                  <a:pt x="72" y="12"/>
                  <a:pt x="72" y="14"/>
                  <a:pt x="72" y="16"/>
                </a:cubicBezTo>
                <a:cubicBezTo>
                  <a:pt x="72" y="24"/>
                  <a:pt x="69" y="31"/>
                  <a:pt x="64" y="38"/>
                </a:cubicBezTo>
                <a:cubicBezTo>
                  <a:pt x="54" y="50"/>
                  <a:pt x="37" y="58"/>
                  <a:pt x="17" y="58"/>
                </a:cubicBezTo>
                <a:cubicBezTo>
                  <a:pt x="18" y="58"/>
                  <a:pt x="18" y="58"/>
                  <a:pt x="18" y="58"/>
                </a:cubicBezTo>
                <a:cubicBezTo>
                  <a:pt x="17" y="58"/>
                  <a:pt x="17" y="58"/>
                  <a:pt x="17" y="58"/>
                </a:cubicBezTo>
                <a:cubicBezTo>
                  <a:pt x="10" y="40"/>
                  <a:pt x="10" y="40"/>
                  <a:pt x="10" y="40"/>
                </a:cubicBezTo>
                <a:cubicBezTo>
                  <a:pt x="0" y="40"/>
                  <a:pt x="0" y="40"/>
                  <a:pt x="0" y="40"/>
                </a:cubicBezTo>
                <a:cubicBezTo>
                  <a:pt x="0" y="18"/>
                  <a:pt x="19" y="1"/>
                  <a:pt x="42" y="1"/>
                </a:cubicBezTo>
                <a:close/>
              </a:path>
            </a:pathLst>
          </a:custGeom>
          <a:solidFill>
            <a:srgbClr val="FBD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14"/>
          <p:cNvSpPr>
            <a:spLocks noChangeArrowheads="1"/>
          </p:cNvSpPr>
          <p:nvPr/>
        </p:nvSpPr>
        <p:spPr bwMode="auto">
          <a:xfrm>
            <a:off x="9890125" y="5270501"/>
            <a:ext cx="739775" cy="117475"/>
          </a:xfrm>
          <a:prstGeom prst="rect">
            <a:avLst/>
          </a:prstGeom>
          <a:solidFill>
            <a:srgbClr val="7247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5"/>
          <p:cNvSpPr>
            <a:spLocks/>
          </p:cNvSpPr>
          <p:nvPr/>
        </p:nvSpPr>
        <p:spPr bwMode="auto">
          <a:xfrm>
            <a:off x="9890125" y="5380038"/>
            <a:ext cx="739775" cy="1006475"/>
          </a:xfrm>
          <a:custGeom>
            <a:avLst/>
            <a:gdLst>
              <a:gd name="T0" fmla="*/ 0 w 466"/>
              <a:gd name="T1" fmla="*/ 634 h 634"/>
              <a:gd name="T2" fmla="*/ 68 w 466"/>
              <a:gd name="T3" fmla="*/ 634 h 634"/>
              <a:gd name="T4" fmla="*/ 68 w 466"/>
              <a:gd name="T5" fmla="*/ 69 h 634"/>
              <a:gd name="T6" fmla="*/ 398 w 466"/>
              <a:gd name="T7" fmla="*/ 69 h 634"/>
              <a:gd name="T8" fmla="*/ 398 w 466"/>
              <a:gd name="T9" fmla="*/ 634 h 634"/>
              <a:gd name="T10" fmla="*/ 466 w 466"/>
              <a:gd name="T11" fmla="*/ 634 h 634"/>
              <a:gd name="T12" fmla="*/ 466 w 466"/>
              <a:gd name="T13" fmla="*/ 0 h 634"/>
              <a:gd name="T14" fmla="*/ 0 w 466"/>
              <a:gd name="T15" fmla="*/ 0 h 634"/>
              <a:gd name="T16" fmla="*/ 0 w 466"/>
              <a:gd name="T17" fmla="*/ 634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634">
                <a:moveTo>
                  <a:pt x="0" y="634"/>
                </a:moveTo>
                <a:lnTo>
                  <a:pt x="68" y="634"/>
                </a:lnTo>
                <a:lnTo>
                  <a:pt x="68" y="69"/>
                </a:lnTo>
                <a:lnTo>
                  <a:pt x="398" y="69"/>
                </a:lnTo>
                <a:lnTo>
                  <a:pt x="398" y="634"/>
                </a:lnTo>
                <a:lnTo>
                  <a:pt x="466" y="634"/>
                </a:lnTo>
                <a:lnTo>
                  <a:pt x="466" y="0"/>
                </a:lnTo>
                <a:lnTo>
                  <a:pt x="0" y="0"/>
                </a:lnTo>
                <a:lnTo>
                  <a:pt x="0" y="634"/>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26" name="Group 225"/>
          <p:cNvGrpSpPr/>
          <p:nvPr/>
        </p:nvGrpSpPr>
        <p:grpSpPr>
          <a:xfrm>
            <a:off x="9977240" y="167118"/>
            <a:ext cx="2002036" cy="287338"/>
            <a:chOff x="2440124" y="6593453"/>
            <a:chExt cx="2968244" cy="287338"/>
          </a:xfrm>
        </p:grpSpPr>
        <p:sp>
          <p:nvSpPr>
            <p:cNvPr id="227" name="TextBox 226"/>
            <p:cNvSpPr txBox="1"/>
            <p:nvPr/>
          </p:nvSpPr>
          <p:spPr>
            <a:xfrm>
              <a:off x="2440124" y="6593453"/>
              <a:ext cx="2968244"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Extend with </a:t>
              </a:r>
              <a:r>
                <a:rPr lang="en-US" sz="1400" dirty="0" smtClean="0">
                  <a:gradFill>
                    <a:gsLst>
                      <a:gs pos="8367">
                        <a:schemeClr val="tx1"/>
                      </a:gs>
                      <a:gs pos="31000">
                        <a:schemeClr val="tx1"/>
                      </a:gs>
                    </a:gsLst>
                    <a:lin ang="5400000" scaled="0"/>
                  </a:gradFill>
                </a:rPr>
                <a:t>add-ins</a:t>
              </a:r>
              <a:endParaRPr lang="en-US" sz="1400" dirty="0">
                <a:gradFill>
                  <a:gsLst>
                    <a:gs pos="8367">
                      <a:schemeClr val="tx1"/>
                    </a:gs>
                    <a:gs pos="31000">
                      <a:schemeClr val="tx1"/>
                    </a:gs>
                  </a:gsLst>
                  <a:lin ang="5400000" scaled="0"/>
                </a:gradFill>
              </a:endParaRPr>
            </a:p>
          </p:txBody>
        </p:sp>
        <p:sp>
          <p:nvSpPr>
            <p:cNvPr id="228" name="Freeform 5"/>
            <p:cNvSpPr>
              <a:spLocks/>
            </p:cNvSpPr>
            <p:nvPr/>
          </p:nvSpPr>
          <p:spPr bwMode="auto">
            <a:xfrm>
              <a:off x="2520033"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gradFill>
                  <a:gsLst>
                    <a:gs pos="8367">
                      <a:schemeClr val="tx1"/>
                    </a:gs>
                    <a:gs pos="31000">
                      <a:schemeClr val="tx1"/>
                    </a:gs>
                  </a:gsLst>
                  <a:lin ang="5400000" scaled="0"/>
                </a:gradFill>
              </a:endParaRPr>
            </a:p>
          </p:txBody>
        </p:sp>
      </p:grpSp>
    </p:spTree>
    <p:extLst>
      <p:ext uri="{BB962C8B-B14F-4D97-AF65-F5344CB8AC3E}">
        <p14:creationId xmlns:p14="http://schemas.microsoft.com/office/powerpoint/2010/main" val="66736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26496">
                      <a:schemeClr val="tx1"/>
                    </a:gs>
                    <a:gs pos="44000">
                      <a:schemeClr val="tx1"/>
                    </a:gs>
                  </a:gsLst>
                  <a:lin ang="5400000" scaled="0"/>
                </a:gradFill>
              </a:rPr>
              <a:t>Office add-ins</a:t>
            </a:r>
            <a:endParaRPr lang="en-US" dirty="0">
              <a:gradFill>
                <a:gsLst>
                  <a:gs pos="26496">
                    <a:schemeClr val="tx1"/>
                  </a:gs>
                  <a:gs pos="44000">
                    <a:schemeClr val="tx1"/>
                  </a:gs>
                </a:gsLst>
                <a:lin ang="5400000" scaled="0"/>
              </a:gradFill>
            </a:endParaRPr>
          </a:p>
        </p:txBody>
      </p:sp>
      <p:sp>
        <p:nvSpPr>
          <p:cNvPr id="4" name="Text Placeholder 3"/>
          <p:cNvSpPr>
            <a:spLocks noGrp="1"/>
          </p:cNvSpPr>
          <p:nvPr>
            <p:ph type="body" sz="quarter" idx="10"/>
          </p:nvPr>
        </p:nvSpPr>
        <p:spPr>
          <a:xfrm>
            <a:off x="269169" y="1189177"/>
            <a:ext cx="11650488" cy="4045466"/>
          </a:xfrm>
        </p:spPr>
        <p:txBody>
          <a:bodyPr/>
          <a:lstStyle/>
          <a:p>
            <a:pPr marL="571274" indent="-571274"/>
            <a:r>
              <a:rPr lang="en-US" dirty="0" smtClean="0">
                <a:gradFill>
                  <a:gsLst>
                    <a:gs pos="26496">
                      <a:schemeClr val="tx1"/>
                    </a:gs>
                    <a:gs pos="44000">
                      <a:schemeClr val="tx1"/>
                    </a:gs>
                  </a:gsLst>
                  <a:lin ang="5400000" scaled="0"/>
                </a:gradFill>
              </a:rPr>
              <a:t>Built with web standards</a:t>
            </a:r>
          </a:p>
          <a:p>
            <a:pPr marL="571274" indent="-571274"/>
            <a:r>
              <a:rPr lang="en-US" dirty="0" smtClean="0">
                <a:gradFill>
                  <a:gsLst>
                    <a:gs pos="26496">
                      <a:schemeClr val="tx1"/>
                    </a:gs>
                    <a:gs pos="44000">
                      <a:schemeClr val="tx1"/>
                    </a:gs>
                  </a:gsLst>
                  <a:lin ang="5400000" scaled="0"/>
                </a:gradFill>
              </a:rPr>
              <a:t>Office.js provides interop</a:t>
            </a:r>
          </a:p>
          <a:p>
            <a:pPr marL="571274" indent="-571274"/>
            <a:r>
              <a:rPr lang="en-US" dirty="0" smtClean="0">
                <a:gradFill>
                  <a:gsLst>
                    <a:gs pos="26496">
                      <a:schemeClr val="tx1"/>
                    </a:gs>
                    <a:gs pos="44000">
                      <a:schemeClr val="tx1"/>
                    </a:gs>
                  </a:gsLst>
                  <a:lin ang="5400000" scaled="0"/>
                </a:gradFill>
              </a:rPr>
              <a:t>Hosted centrally</a:t>
            </a:r>
          </a:p>
          <a:p>
            <a:pPr marL="571274" indent="-571274"/>
            <a:r>
              <a:rPr lang="en-US" dirty="0" smtClean="0">
                <a:gradFill>
                  <a:gsLst>
                    <a:gs pos="26496">
                      <a:schemeClr val="tx1"/>
                    </a:gs>
                    <a:gs pos="44000">
                      <a:schemeClr val="tx1"/>
                    </a:gs>
                  </a:gsLst>
                  <a:lin ang="5400000" scaled="0"/>
                </a:gradFill>
              </a:rPr>
              <a:t>Almost zero client footprint</a:t>
            </a:r>
          </a:p>
          <a:p>
            <a:pPr marL="571274" indent="-571274"/>
            <a:r>
              <a:rPr lang="en-US" dirty="0" smtClean="0">
                <a:gradFill>
                  <a:gsLst>
                    <a:gs pos="26496">
                      <a:schemeClr val="tx1"/>
                    </a:gs>
                    <a:gs pos="44000">
                      <a:schemeClr val="tx1"/>
                    </a:gs>
                  </a:gsLst>
                  <a:lin ang="5400000" scaled="0"/>
                </a:gradFill>
              </a:rPr>
              <a:t>Runs where Office runs</a:t>
            </a:r>
          </a:p>
          <a:p>
            <a:pPr marL="571274" indent="-571274"/>
            <a:r>
              <a:rPr lang="en-US" dirty="0" smtClean="0">
                <a:gradFill>
                  <a:gsLst>
                    <a:gs pos="26496">
                      <a:schemeClr val="tx1"/>
                    </a:gs>
                    <a:gs pos="44000">
                      <a:schemeClr val="tx1"/>
                    </a:gs>
                  </a:gsLst>
                  <a:lin ang="5400000" scaled="0"/>
                </a:gradFill>
              </a:rPr>
              <a:t>Discoverable marketplace</a:t>
            </a:r>
          </a:p>
        </p:txBody>
      </p:sp>
      <p:pic>
        <p:nvPicPr>
          <p:cNvPr id="3" name="OWA"/>
          <p:cNvPicPr>
            <a:picLocks noChangeAspect="1"/>
          </p:cNvPicPr>
          <p:nvPr/>
        </p:nvPicPr>
        <p:blipFill>
          <a:blip r:embed="rId3"/>
          <a:stretch>
            <a:fillRect/>
          </a:stretch>
        </p:blipFill>
        <p:spPr>
          <a:xfrm>
            <a:off x="3859791" y="1570550"/>
            <a:ext cx="5108107" cy="4274825"/>
          </a:xfrm>
          <a:prstGeom prst="rect">
            <a:avLst/>
          </a:prstGeom>
        </p:spPr>
      </p:pic>
      <p:grpSp>
        <p:nvGrpSpPr>
          <p:cNvPr id="11" name="iFrame"/>
          <p:cNvGrpSpPr/>
          <p:nvPr/>
        </p:nvGrpSpPr>
        <p:grpSpPr>
          <a:xfrm>
            <a:off x="9247606" y="3379061"/>
            <a:ext cx="2583323" cy="1881810"/>
            <a:chOff x="9243739" y="3008262"/>
            <a:chExt cx="2584362" cy="1882567"/>
          </a:xfrm>
        </p:grpSpPr>
        <p:sp>
          <p:nvSpPr>
            <p:cNvPr id="5" name="Rectangle 4"/>
            <p:cNvSpPr/>
            <p:nvPr/>
          </p:nvSpPr>
          <p:spPr bwMode="auto">
            <a:xfrm>
              <a:off x="9296400" y="3027680"/>
              <a:ext cx="2479040" cy="1817062"/>
            </a:xfrm>
            <a:prstGeom prst="rect">
              <a:avLst/>
            </a:prstGeom>
            <a:solidFill>
              <a:srgbClr val="0070C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9243739" y="3008262"/>
              <a:ext cx="2584362" cy="1882567"/>
            </a:xfrm>
            <a:prstGeom prst="rect">
              <a:avLst/>
            </a:prstGeom>
            <a:noFill/>
          </p:spPr>
          <p:txBody>
            <a:bodyPr wrap="none" lIns="182807" tIns="146246" rIns="182807" bIns="146246" rtlCol="0">
              <a:spAutoFit/>
            </a:bodyPr>
            <a:lstStyle/>
            <a:p>
              <a:pPr algn="ctr">
                <a:lnSpc>
                  <a:spcPct val="90000"/>
                </a:lnSpc>
                <a:spcAft>
                  <a:spcPts val="600"/>
                </a:spcAft>
              </a:pPr>
              <a:r>
                <a:rPr lang="en-US" sz="2399" dirty="0">
                  <a:solidFill>
                    <a:schemeClr val="bg1"/>
                  </a:solidFill>
                </a:rPr>
                <a:t>Browser Control</a:t>
              </a:r>
            </a:p>
            <a:p>
              <a:pPr algn="ctr">
                <a:lnSpc>
                  <a:spcPct val="90000"/>
                </a:lnSpc>
                <a:spcAft>
                  <a:spcPts val="600"/>
                </a:spcAft>
              </a:pPr>
              <a:r>
                <a:rPr lang="en-US" sz="2399" dirty="0">
                  <a:solidFill>
                    <a:schemeClr val="bg1"/>
                  </a:solidFill>
                </a:rPr>
                <a:t>or </a:t>
              </a:r>
              <a:r>
                <a:rPr lang="en-US" sz="2399" dirty="0" err="1">
                  <a:solidFill>
                    <a:schemeClr val="bg1"/>
                  </a:solidFill>
                </a:rPr>
                <a:t>iFrame</a:t>
              </a:r>
              <a:r>
                <a:rPr lang="en-US" sz="2399" dirty="0">
                  <a:solidFill>
                    <a:schemeClr val="bg1"/>
                  </a:solidFill>
                </a:rPr>
                <a:t> </a:t>
              </a:r>
            </a:p>
            <a:p>
              <a:pPr algn="ctr">
                <a:lnSpc>
                  <a:spcPct val="90000"/>
                </a:lnSpc>
                <a:spcAft>
                  <a:spcPts val="600"/>
                </a:spcAft>
              </a:pPr>
              <a:r>
                <a:rPr lang="en-US" sz="2399" dirty="0">
                  <a:solidFill>
                    <a:schemeClr val="bg1"/>
                  </a:solidFill>
                </a:rPr>
                <a:t>With HTML5, </a:t>
              </a:r>
            </a:p>
            <a:p>
              <a:pPr algn="ctr">
                <a:lnSpc>
                  <a:spcPct val="90000"/>
                </a:lnSpc>
                <a:spcAft>
                  <a:spcPts val="600"/>
                </a:spcAft>
              </a:pPr>
              <a:r>
                <a:rPr lang="en-US" sz="2399" dirty="0">
                  <a:solidFill>
                    <a:schemeClr val="bg1"/>
                  </a:solidFill>
                </a:rPr>
                <a:t>JavaScript, CSS</a:t>
              </a:r>
            </a:p>
          </p:txBody>
        </p:sp>
      </p:grpSp>
      <p:grpSp>
        <p:nvGrpSpPr>
          <p:cNvPr id="18" name="Manifest"/>
          <p:cNvGrpSpPr/>
          <p:nvPr/>
        </p:nvGrpSpPr>
        <p:grpSpPr>
          <a:xfrm>
            <a:off x="6790495" y="1547019"/>
            <a:ext cx="5402895" cy="4899626"/>
            <a:chOff x="6800345" y="6081180"/>
            <a:chExt cx="5405069" cy="4901598"/>
          </a:xfrm>
        </p:grpSpPr>
        <p:sp>
          <p:nvSpPr>
            <p:cNvPr id="15" name="Rectangle 14"/>
            <p:cNvSpPr/>
            <p:nvPr/>
          </p:nvSpPr>
          <p:spPr bwMode="auto">
            <a:xfrm>
              <a:off x="6814919" y="6102677"/>
              <a:ext cx="5110161" cy="4816751"/>
            </a:xfrm>
            <a:prstGeom prst="rect">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6800345" y="6081180"/>
              <a:ext cx="5405069" cy="4901598"/>
            </a:xfrm>
            <a:prstGeom prst="rect">
              <a:avLst/>
            </a:prstGeom>
            <a:noFill/>
          </p:spPr>
          <p:txBody>
            <a:bodyPr wrap="none" lIns="182807" tIns="146246" rIns="182807" bIns="146246" rtlCol="0">
              <a:spAutoFit/>
            </a:bodyPr>
            <a:lstStyle/>
            <a:p>
              <a:pPr>
                <a:lnSpc>
                  <a:spcPct val="90000"/>
                </a:lnSpc>
                <a:spcAft>
                  <a:spcPts val="600"/>
                </a:spcAft>
              </a:pPr>
              <a:r>
                <a:rPr lang="en-US" sz="1200" dirty="0">
                  <a:solidFill>
                    <a:schemeClr val="tx2">
                      <a:lumMod val="60000"/>
                      <a:lumOff val="40000"/>
                    </a:schemeClr>
                  </a:solidFill>
                </a:rPr>
                <a:t>&lt;?</a:t>
              </a:r>
              <a:r>
                <a:rPr lang="en-US" sz="1200" dirty="0">
                  <a:solidFill>
                    <a:srgbClr val="800000"/>
                  </a:solidFill>
                </a:rPr>
                <a:t>xml</a:t>
              </a:r>
              <a:r>
                <a:rPr lang="en-US" sz="1200" dirty="0"/>
                <a:t> </a:t>
              </a:r>
              <a:r>
                <a:rPr lang="en-US" sz="1200" dirty="0">
                  <a:solidFill>
                    <a:srgbClr val="FF0000"/>
                  </a:solidFill>
                </a:rPr>
                <a:t>version</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1.0</a:t>
              </a:r>
              <a:r>
                <a:rPr lang="en-US" sz="1200" dirty="0"/>
                <a:t>" </a:t>
              </a:r>
              <a:r>
                <a:rPr lang="en-US" sz="1200" dirty="0">
                  <a:solidFill>
                    <a:srgbClr val="FF0000"/>
                  </a:solidFill>
                </a:rPr>
                <a:t>encoding</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UTF-8</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solidFill>
                    <a:schemeClr val="tx2">
                      <a:lumMod val="60000"/>
                      <a:lumOff val="40000"/>
                    </a:schemeClr>
                  </a:solidFill>
                </a:rPr>
                <a:t>&lt;</a:t>
              </a:r>
              <a:r>
                <a:rPr lang="en-US" sz="1200" dirty="0" err="1" smtClean="0">
                  <a:solidFill>
                    <a:srgbClr val="800000"/>
                  </a:solidFill>
                </a:rPr>
                <a:t>OfficeApp</a:t>
              </a:r>
              <a:r>
                <a:rPr lang="en-US" sz="1200" dirty="0" smtClean="0"/>
                <a:t>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smtClean="0">
                  <a:solidFill>
                    <a:schemeClr val="tx2">
                      <a:lumMod val="60000"/>
                      <a:lumOff val="40000"/>
                    </a:schemeClr>
                  </a:solidFill>
                </a:rPr>
                <a:t>MailApp</a:t>
              </a:r>
              <a:r>
                <a:rPr lang="en-US" sz="1200" dirty="0" smtClean="0"/>
                <a:t>"</a:t>
              </a:r>
              <a:r>
                <a:rPr lang="en-US" sz="1200" dirty="0" smtClean="0">
                  <a:solidFill>
                    <a:schemeClr val="tx2">
                      <a:lumMod val="60000"/>
                      <a:lumOff val="40000"/>
                    </a:schemeClr>
                  </a:solidFill>
                </a:rPr>
                <a:t>&gt;</a:t>
              </a:r>
              <a:endParaRPr lang="en-US" sz="1200" dirty="0">
                <a:solidFill>
                  <a:schemeClr val="tx2">
                    <a:lumMod val="60000"/>
                    <a:lumOff val="40000"/>
                  </a:schemeClr>
                </a:solidFill>
              </a:endParaRP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Version</a:t>
              </a:r>
              <a:r>
                <a:rPr lang="en-US" sz="1200" dirty="0">
                  <a:solidFill>
                    <a:schemeClr val="tx2">
                      <a:lumMod val="60000"/>
                      <a:lumOff val="40000"/>
                    </a:schemeClr>
                  </a:solidFill>
                </a:rPr>
                <a:t>&gt;</a:t>
              </a:r>
              <a:r>
                <a:rPr lang="en-US" sz="1200" dirty="0"/>
                <a:t>1.0.0.0</a:t>
              </a:r>
              <a:r>
                <a:rPr lang="en-US" sz="1200" dirty="0">
                  <a:solidFill>
                    <a:schemeClr val="tx2">
                      <a:lumMod val="60000"/>
                      <a:lumOff val="40000"/>
                    </a:schemeClr>
                  </a:solidFill>
                </a:rPr>
                <a:t>&lt;/</a:t>
              </a:r>
              <a:r>
                <a:rPr lang="en-US" sz="1200" dirty="0">
                  <a:solidFill>
                    <a:srgbClr val="800000"/>
                  </a:solidFill>
                </a:rPr>
                <a:t>Version</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ProviderName</a:t>
              </a:r>
              <a:r>
                <a:rPr lang="en-US" sz="1200" dirty="0">
                  <a:solidFill>
                    <a:schemeClr val="tx2">
                      <a:lumMod val="60000"/>
                      <a:lumOff val="40000"/>
                    </a:schemeClr>
                  </a:solidFill>
                </a:rPr>
                <a:t>&gt;</a:t>
              </a:r>
              <a:r>
                <a:rPr lang="en-US" sz="1200" dirty="0"/>
                <a:t>Salesforce.com</a:t>
              </a:r>
              <a:r>
                <a:rPr lang="en-US" sz="1200" dirty="0">
                  <a:solidFill>
                    <a:schemeClr val="tx2">
                      <a:lumMod val="60000"/>
                      <a:lumOff val="40000"/>
                    </a:schemeClr>
                  </a:solidFill>
                </a:rPr>
                <a:t>&lt;/</a:t>
              </a:r>
              <a:r>
                <a:rPr lang="en-US" sz="1200" dirty="0" err="1">
                  <a:solidFill>
                    <a:srgbClr val="800000"/>
                  </a:solidFill>
                </a:rPr>
                <a:t>ProviderName</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DefaultLocale</a:t>
              </a:r>
              <a:r>
                <a:rPr lang="en-US" sz="1200" dirty="0">
                  <a:solidFill>
                    <a:schemeClr val="tx2">
                      <a:lumMod val="60000"/>
                      <a:lumOff val="40000"/>
                    </a:schemeClr>
                  </a:solidFill>
                </a:rPr>
                <a:t>&gt;</a:t>
              </a:r>
              <a:r>
                <a:rPr lang="en-US" sz="1200" dirty="0" err="1"/>
                <a:t>en</a:t>
              </a:r>
              <a:r>
                <a:rPr lang="en-US" sz="1200" dirty="0"/>
                <a:t>-US</a:t>
              </a:r>
              <a:r>
                <a:rPr lang="en-US" sz="1200" dirty="0">
                  <a:solidFill>
                    <a:schemeClr val="tx2">
                      <a:lumMod val="60000"/>
                      <a:lumOff val="40000"/>
                    </a:schemeClr>
                  </a:solidFill>
                </a:rPr>
                <a:t>&lt;/</a:t>
              </a:r>
              <a:r>
                <a:rPr lang="en-US" sz="1200" dirty="0" err="1">
                  <a:solidFill>
                    <a:srgbClr val="800000"/>
                  </a:solidFill>
                </a:rPr>
                <a:t>DefaultLocale</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DisplayName</a:t>
              </a:r>
              <a:r>
                <a:rPr lang="en-US" sz="1200" dirty="0"/>
                <a:t> </a:t>
              </a:r>
              <a:r>
                <a:rPr lang="en-US" sz="1200" dirty="0" err="1">
                  <a:solidFill>
                    <a:srgbClr val="FF0000"/>
                  </a:solidFill>
                </a:rPr>
                <a:t>DefaultValue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Salesforce</a:t>
              </a:r>
              <a:r>
                <a:rPr lang="en-US" sz="1200" dirty="0"/>
                <a:t>" </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Capabilities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Capability</a:t>
              </a:r>
              <a:r>
                <a:rPr lang="en-US" sz="1200" dirty="0"/>
                <a:t> </a:t>
              </a:r>
              <a:r>
                <a:rPr lang="en-US" sz="1200" dirty="0">
                  <a:solidFill>
                    <a:srgbClr val="FF0000"/>
                  </a:solidFill>
                </a:rPr>
                <a:t>Name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Mailbox</a:t>
              </a:r>
              <a:r>
                <a:rPr lang="en-US" sz="1200" dirty="0"/>
                <a:t>" </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Capabilities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DesktopSettings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b="1" dirty="0">
                  <a:solidFill>
                    <a:schemeClr val="tx2">
                      <a:lumMod val="60000"/>
                      <a:lumOff val="40000"/>
                    </a:schemeClr>
                  </a:solidFill>
                </a:rPr>
                <a:t>&lt;</a:t>
              </a:r>
              <a:r>
                <a:rPr lang="en-US" sz="1200" b="1" dirty="0" err="1">
                  <a:solidFill>
                    <a:srgbClr val="800000"/>
                  </a:solidFill>
                </a:rPr>
                <a:t>SourceLocation</a:t>
              </a:r>
              <a:r>
                <a:rPr lang="en-US" sz="1200" b="1" dirty="0"/>
                <a:t> </a:t>
              </a:r>
              <a:r>
                <a:rPr lang="en-US" sz="1200" b="1" dirty="0" err="1">
                  <a:solidFill>
                    <a:srgbClr val="FF0000"/>
                  </a:solidFill>
                </a:rPr>
                <a:t>DefaultValue</a:t>
              </a:r>
              <a:r>
                <a:rPr lang="en-US" sz="1200" b="1" dirty="0">
                  <a:solidFill>
                    <a:schemeClr val="tx2">
                      <a:lumMod val="60000"/>
                      <a:lumOff val="40000"/>
                    </a:schemeClr>
                  </a:solidFill>
                </a:rPr>
                <a:t>=</a:t>
              </a:r>
              <a:r>
                <a:rPr lang="en-US" sz="1200" b="1" dirty="0"/>
                <a:t>“</a:t>
              </a:r>
              <a:r>
                <a:rPr lang="en-US" sz="1200" b="1" dirty="0">
                  <a:solidFill>
                    <a:schemeClr val="tx2">
                      <a:lumMod val="60000"/>
                      <a:lumOff val="40000"/>
                    </a:schemeClr>
                  </a:solidFill>
                </a:rPr>
                <a:t>https://salesforce.com/office</a:t>
              </a:r>
              <a:r>
                <a:rPr lang="en-US" sz="1200" b="1" dirty="0"/>
                <a:t>" </a:t>
              </a:r>
              <a:r>
                <a:rPr lang="en-US" sz="1200" b="1"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RequestedHeight</a:t>
              </a:r>
              <a:r>
                <a:rPr lang="en-US" sz="1200" dirty="0">
                  <a:solidFill>
                    <a:schemeClr val="tx2">
                      <a:lumMod val="60000"/>
                      <a:lumOff val="40000"/>
                    </a:schemeClr>
                  </a:solidFill>
                </a:rPr>
                <a:t>&gt;</a:t>
              </a:r>
              <a:r>
                <a:rPr lang="en-US" sz="1200" dirty="0"/>
                <a:t>300</a:t>
              </a:r>
              <a:r>
                <a:rPr lang="en-US" sz="1200" dirty="0">
                  <a:solidFill>
                    <a:schemeClr val="tx2">
                      <a:lumMod val="60000"/>
                      <a:lumOff val="40000"/>
                    </a:schemeClr>
                  </a:solidFill>
                </a:rPr>
                <a:t>&lt;/</a:t>
              </a:r>
              <a:r>
                <a:rPr lang="en-US" sz="1200" dirty="0" err="1">
                  <a:solidFill>
                    <a:srgbClr val="800000"/>
                  </a:solidFill>
                </a:rPr>
                <a:t>RequestedHeight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DesktopSettings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Permissions</a:t>
              </a:r>
              <a:r>
                <a:rPr lang="en-US" sz="1200" dirty="0">
                  <a:solidFill>
                    <a:schemeClr val="tx2">
                      <a:lumMod val="60000"/>
                      <a:lumOff val="40000"/>
                    </a:schemeClr>
                  </a:solidFill>
                </a:rPr>
                <a:t>&gt;</a:t>
              </a:r>
              <a:r>
                <a:rPr lang="en-US" sz="1200" dirty="0" err="1"/>
                <a:t>ReadItem</a:t>
              </a:r>
              <a:r>
                <a:rPr lang="en-US" sz="1200" dirty="0">
                  <a:solidFill>
                    <a:schemeClr val="tx2">
                      <a:lumMod val="60000"/>
                      <a:lumOff val="40000"/>
                    </a:schemeClr>
                  </a:solidFill>
                </a:rPr>
                <a:t>&lt;/</a:t>
              </a:r>
              <a:r>
                <a:rPr lang="en-US" sz="1200" dirty="0">
                  <a:solidFill>
                    <a:srgbClr val="800000"/>
                  </a:solidFill>
                </a:rPr>
                <a:t>Permissions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a:t>
              </a:r>
              <a:r>
                <a:rPr lang="en-US" sz="1200" dirty="0"/>
                <a:t>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a:solidFill>
                    <a:schemeClr val="tx2">
                      <a:lumMod val="60000"/>
                      <a:lumOff val="40000"/>
                    </a:schemeClr>
                  </a:solidFill>
                </a:rPr>
                <a:t>RuleCollection</a:t>
              </a:r>
              <a:r>
                <a:rPr lang="en-US" sz="1200" dirty="0"/>
                <a:t>" </a:t>
              </a:r>
              <a:r>
                <a:rPr lang="en-US" sz="1200" dirty="0">
                  <a:solidFill>
                    <a:srgbClr val="FF0000"/>
                  </a:solidFill>
                </a:rPr>
                <a:t>Mode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Or</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a:t>
              </a:r>
              <a:r>
                <a:rPr lang="en-US" sz="1200" dirty="0"/>
                <a:t>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a:solidFill>
                    <a:schemeClr val="tx2">
                      <a:lumMod val="60000"/>
                      <a:lumOff val="40000"/>
                    </a:schemeClr>
                  </a:solidFill>
                </a:rPr>
                <a:t>ItemIs</a:t>
              </a:r>
              <a:r>
                <a:rPr lang="en-US" sz="1200" dirty="0"/>
                <a:t>" </a:t>
              </a:r>
              <a:r>
                <a:rPr lang="en-US" sz="1200" dirty="0" err="1">
                  <a:solidFill>
                    <a:srgbClr val="FF0000"/>
                  </a:solidFill>
                </a:rPr>
                <a:t>ItemType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Message</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a:solidFill>
                    <a:schemeClr val="tx2">
                      <a:lumMod val="60000"/>
                      <a:lumOff val="40000"/>
                    </a:schemeClr>
                  </a:solidFill>
                </a:rPr>
                <a:t>ItemIs</a:t>
              </a:r>
              <a:r>
                <a:rPr lang="en-US" sz="1200" dirty="0"/>
                <a:t>" </a:t>
              </a:r>
              <a:r>
                <a:rPr lang="en-US" sz="1200" dirty="0" err="1">
                  <a:solidFill>
                    <a:srgbClr val="FF0000"/>
                  </a:solidFill>
                </a:rPr>
                <a:t>ItemType</a:t>
              </a:r>
              <a:r>
                <a:rPr lang="en-US" sz="1200" dirty="0" smtClean="0">
                  <a:solidFill>
                    <a:schemeClr val="tx2">
                      <a:lumMod val="60000"/>
                      <a:lumOff val="40000"/>
                    </a:schemeClr>
                  </a:solidFill>
                </a:rPr>
                <a:t>=</a:t>
              </a:r>
              <a:r>
                <a:rPr lang="en-US" sz="1200" dirty="0" smtClean="0"/>
                <a:t>"</a:t>
              </a:r>
              <a:r>
                <a:rPr lang="en-US" sz="1200" dirty="0" smtClean="0">
                  <a:solidFill>
                    <a:schemeClr val="tx2">
                      <a:lumMod val="60000"/>
                      <a:lumOff val="40000"/>
                    </a:schemeClr>
                  </a:solidFill>
                </a:rPr>
                <a:t>Appointment</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a:t>
              </a:r>
              <a:r>
                <a:rPr lang="en-US" sz="1200" dirty="0">
                  <a:solidFill>
                    <a:schemeClr val="tx2">
                      <a:lumMod val="60000"/>
                      <a:lumOff val="40000"/>
                    </a:schemeClr>
                  </a:solidFill>
                </a:rPr>
                <a:t>&gt;</a:t>
              </a:r>
            </a:p>
            <a:p>
              <a:pPr>
                <a:lnSpc>
                  <a:spcPct val="90000"/>
                </a:lnSpc>
                <a:spcAft>
                  <a:spcPts val="600"/>
                </a:spcAft>
              </a:pPr>
              <a:r>
                <a:rPr lang="en-US" sz="1200" dirty="0">
                  <a:solidFill>
                    <a:schemeClr val="tx2">
                      <a:lumMod val="60000"/>
                      <a:lumOff val="40000"/>
                    </a:schemeClr>
                  </a:solidFill>
                </a:rPr>
                <a:t>&lt;/</a:t>
              </a:r>
              <a:r>
                <a:rPr lang="en-US" sz="1200" dirty="0" err="1" smtClean="0">
                  <a:solidFill>
                    <a:srgbClr val="800000"/>
                  </a:solidFill>
                </a:rPr>
                <a:t>OfficeApp</a:t>
              </a:r>
              <a:r>
                <a:rPr lang="en-US" sz="1200" dirty="0" smtClean="0">
                  <a:solidFill>
                    <a:schemeClr val="tx2">
                      <a:lumMod val="60000"/>
                      <a:lumOff val="40000"/>
                    </a:schemeClr>
                  </a:solidFill>
                </a:rPr>
                <a:t>&gt;</a:t>
              </a:r>
              <a:endParaRPr lang="en-US" sz="1200" dirty="0">
                <a:solidFill>
                  <a:schemeClr val="tx2">
                    <a:lumMod val="60000"/>
                    <a:lumOff val="40000"/>
                  </a:schemeClr>
                </a:solidFill>
              </a:endParaRPr>
            </a:p>
          </p:txBody>
        </p:sp>
      </p:grpSp>
      <p:grpSp>
        <p:nvGrpSpPr>
          <p:cNvPr id="450" name="Group 449"/>
          <p:cNvGrpSpPr/>
          <p:nvPr/>
        </p:nvGrpSpPr>
        <p:grpSpPr>
          <a:xfrm>
            <a:off x="8500222" y="2746233"/>
            <a:ext cx="747794" cy="1646972"/>
            <a:chOff x="8502780" y="2238443"/>
            <a:chExt cx="748095" cy="1647635"/>
          </a:xfrm>
        </p:grpSpPr>
        <p:sp>
          <p:nvSpPr>
            <p:cNvPr id="381" name="Freeform 380"/>
            <p:cNvSpPr/>
            <p:nvPr/>
          </p:nvSpPr>
          <p:spPr bwMode="auto">
            <a:xfrm rot="16200000">
              <a:off x="8053010" y="2688213"/>
              <a:ext cx="1647635" cy="748095"/>
            </a:xfrm>
            <a:custGeom>
              <a:avLst/>
              <a:gdLst>
                <a:gd name="connsiteX0" fmla="*/ 1358477 w 2642427"/>
                <a:gd name="connsiteY0" fmla="*/ 0 h 1199771"/>
                <a:gd name="connsiteX1" fmla="*/ 1528249 w 2642427"/>
                <a:gd name="connsiteY1" fmla="*/ 16598 h 1199771"/>
                <a:gd name="connsiteX2" fmla="*/ 2479380 w 2642427"/>
                <a:gd name="connsiteY2" fmla="*/ 864203 h 1199771"/>
                <a:gd name="connsiteX3" fmla="*/ 2642427 w 2642427"/>
                <a:gd name="connsiteY3" fmla="*/ 864203 h 1199771"/>
                <a:gd name="connsiteX4" fmla="*/ 2355798 w 2642427"/>
                <a:gd name="connsiteY4" fmla="*/ 1199771 h 1199771"/>
                <a:gd name="connsiteX5" fmla="*/ 1956627 w 2642427"/>
                <a:gd name="connsiteY5" fmla="*/ 864203 h 1199771"/>
                <a:gd name="connsiteX6" fmla="*/ 2115940 w 2642427"/>
                <a:gd name="connsiteY6" fmla="*/ 864203 h 1199771"/>
                <a:gd name="connsiteX7" fmla="*/ 2065934 w 2642427"/>
                <a:gd name="connsiteY7" fmla="*/ 765589 h 1199771"/>
                <a:gd name="connsiteX8" fmla="*/ 2057379 w 2642427"/>
                <a:gd name="connsiteY8" fmla="*/ 770537 h 1199771"/>
                <a:gd name="connsiteX9" fmla="*/ 1501006 w 2642427"/>
                <a:gd name="connsiteY9" fmla="*/ 362840 h 1199771"/>
                <a:gd name="connsiteX10" fmla="*/ 1391392 w 2642427"/>
                <a:gd name="connsiteY10" fmla="*/ 346394 h 1199771"/>
                <a:gd name="connsiteX11" fmla="*/ 1357611 w 2642427"/>
                <a:gd name="connsiteY11" fmla="*/ 344978 h 1199771"/>
                <a:gd name="connsiteX12" fmla="*/ 1288264 w 2642427"/>
                <a:gd name="connsiteY12" fmla="*/ 344347 h 1199771"/>
                <a:gd name="connsiteX13" fmla="*/ 1199101 w 2642427"/>
                <a:gd name="connsiteY13" fmla="*/ 352553 h 1199771"/>
                <a:gd name="connsiteX14" fmla="*/ 1189149 w 2642427"/>
                <a:gd name="connsiteY14" fmla="*/ 353867 h 1199771"/>
                <a:gd name="connsiteX15" fmla="*/ 1082177 w 2642427"/>
                <a:gd name="connsiteY15" fmla="*/ 378245 h 1199771"/>
                <a:gd name="connsiteX16" fmla="*/ 629491 w 2642427"/>
                <a:gd name="connsiteY16" fmla="*/ 701551 h 1199771"/>
                <a:gd name="connsiteX17" fmla="*/ 623287 w 2642427"/>
                <a:gd name="connsiteY17" fmla="*/ 697120 h 1199771"/>
                <a:gd name="connsiteX18" fmla="*/ 581341 w 2642427"/>
                <a:gd name="connsiteY18" fmla="*/ 756852 h 1199771"/>
                <a:gd name="connsiteX19" fmla="*/ 526487 w 2642427"/>
                <a:gd name="connsiteY19" fmla="*/ 864199 h 1199771"/>
                <a:gd name="connsiteX20" fmla="*/ 685800 w 2642427"/>
                <a:gd name="connsiteY20" fmla="*/ 864199 h 1199771"/>
                <a:gd name="connsiteX21" fmla="*/ 286629 w 2642427"/>
                <a:gd name="connsiteY21" fmla="*/ 1199767 h 1199771"/>
                <a:gd name="connsiteX22" fmla="*/ 0 w 2642427"/>
                <a:gd name="connsiteY22" fmla="*/ 864199 h 1199771"/>
                <a:gd name="connsiteX23" fmla="*/ 163047 w 2642427"/>
                <a:gd name="connsiteY23" fmla="*/ 864199 h 1199771"/>
                <a:gd name="connsiteX24" fmla="*/ 1171042 w 2642427"/>
                <a:gd name="connsiteY24" fmla="*/ 8322 h 1199771"/>
                <a:gd name="connsiteX25" fmla="*/ 1190272 w 2642427"/>
                <a:gd name="connsiteY25" fmla="*/ 7428 h 1199771"/>
                <a:gd name="connsiteX26" fmla="*/ 1190591 w 2642427"/>
                <a:gd name="connsiteY26" fmla="*/ 7369 h 1199771"/>
                <a:gd name="connsiteX27" fmla="*/ 1207600 w 2642427"/>
                <a:gd name="connsiteY27" fmla="*/ 6622 h 1199771"/>
                <a:gd name="connsiteX28" fmla="*/ 1348976 w 2642427"/>
                <a:gd name="connsiteY28" fmla="*/ 49 h 1199771"/>
                <a:gd name="connsiteX29" fmla="*/ 1351511 w 2642427"/>
                <a:gd name="connsiteY29" fmla="*/ 306 h 11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42427" h="1199771">
                  <a:moveTo>
                    <a:pt x="1358477" y="0"/>
                  </a:moveTo>
                  <a:cubicBezTo>
                    <a:pt x="1414880" y="1486"/>
                    <a:pt x="1471597" y="6967"/>
                    <a:pt x="1528249" y="16598"/>
                  </a:cubicBezTo>
                  <a:cubicBezTo>
                    <a:pt x="1981463" y="93649"/>
                    <a:pt x="2350841" y="422821"/>
                    <a:pt x="2479380" y="864203"/>
                  </a:cubicBezTo>
                  <a:lnTo>
                    <a:pt x="2642427" y="864203"/>
                  </a:lnTo>
                  <a:lnTo>
                    <a:pt x="2355798" y="1199771"/>
                  </a:lnTo>
                  <a:lnTo>
                    <a:pt x="1956627" y="864203"/>
                  </a:lnTo>
                  <a:lnTo>
                    <a:pt x="2115940" y="864203"/>
                  </a:lnTo>
                  <a:lnTo>
                    <a:pt x="2065934" y="765589"/>
                  </a:lnTo>
                  <a:lnTo>
                    <a:pt x="2057379" y="770537"/>
                  </a:lnTo>
                  <a:cubicBezTo>
                    <a:pt x="1935405" y="559668"/>
                    <a:pt x="1731905" y="414084"/>
                    <a:pt x="1501006" y="362840"/>
                  </a:cubicBezTo>
                  <a:lnTo>
                    <a:pt x="1391392" y="346394"/>
                  </a:lnTo>
                  <a:lnTo>
                    <a:pt x="1357611" y="344978"/>
                  </a:lnTo>
                  <a:lnTo>
                    <a:pt x="1288264" y="344347"/>
                  </a:lnTo>
                  <a:lnTo>
                    <a:pt x="1199101" y="352553"/>
                  </a:lnTo>
                  <a:lnTo>
                    <a:pt x="1189149" y="353867"/>
                  </a:lnTo>
                  <a:lnTo>
                    <a:pt x="1082177" y="378245"/>
                  </a:lnTo>
                  <a:cubicBezTo>
                    <a:pt x="902488" y="431840"/>
                    <a:pt x="742121" y="543848"/>
                    <a:pt x="629491" y="701551"/>
                  </a:cubicBezTo>
                  <a:lnTo>
                    <a:pt x="623287" y="697120"/>
                  </a:lnTo>
                  <a:lnTo>
                    <a:pt x="581341" y="756852"/>
                  </a:lnTo>
                  <a:cubicBezTo>
                    <a:pt x="560742" y="791001"/>
                    <a:pt x="542380" y="826838"/>
                    <a:pt x="526487" y="864199"/>
                  </a:cubicBezTo>
                  <a:lnTo>
                    <a:pt x="685800" y="864199"/>
                  </a:lnTo>
                  <a:lnTo>
                    <a:pt x="286629" y="1199767"/>
                  </a:lnTo>
                  <a:lnTo>
                    <a:pt x="0" y="864199"/>
                  </a:lnTo>
                  <a:lnTo>
                    <a:pt x="163047" y="864199"/>
                  </a:lnTo>
                  <a:cubicBezTo>
                    <a:pt x="297405" y="402838"/>
                    <a:pt x="694000" y="66093"/>
                    <a:pt x="1171042" y="8322"/>
                  </a:cubicBezTo>
                  <a:lnTo>
                    <a:pt x="1190272" y="7428"/>
                  </a:lnTo>
                  <a:lnTo>
                    <a:pt x="1190591" y="7369"/>
                  </a:lnTo>
                  <a:lnTo>
                    <a:pt x="1207600" y="6622"/>
                  </a:lnTo>
                  <a:lnTo>
                    <a:pt x="1348976" y="49"/>
                  </a:lnTo>
                  <a:lnTo>
                    <a:pt x="1351511" y="306"/>
                  </a:lnTo>
                  <a:close/>
                </a:path>
              </a:pathLst>
            </a:cu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448"/>
            <p:cNvSpPr txBox="1"/>
            <p:nvPr/>
          </p:nvSpPr>
          <p:spPr>
            <a:xfrm rot="16200000">
              <a:off x="8568032" y="2765340"/>
              <a:ext cx="759493" cy="509580"/>
            </a:xfrm>
            <a:prstGeom prst="rect">
              <a:avLst/>
            </a:prstGeom>
            <a:noFill/>
          </p:spPr>
          <p:txBody>
            <a:bodyPr wrap="none" lIns="182807" tIns="146246" rIns="182807" bIns="146246" rtlCol="0">
              <a:prstTxWarp prst="textArchUp">
                <a:avLst>
                  <a:gd name="adj" fmla="val 13027105"/>
                </a:avLst>
              </a:prstTxWarp>
              <a:spAutoFit/>
            </a:bodyPr>
            <a:lstStyle/>
            <a:p>
              <a:pPr>
                <a:lnSpc>
                  <a:spcPct val="90000"/>
                </a:lnSpc>
                <a:spcAft>
                  <a:spcPts val="600"/>
                </a:spcAft>
              </a:pPr>
              <a:r>
                <a:rPr lang="en-US" sz="1400" dirty="0">
                  <a:solidFill>
                    <a:schemeClr val="bg1"/>
                  </a:solidFill>
                </a:rPr>
                <a:t>Office.js</a:t>
              </a:r>
            </a:p>
          </p:txBody>
        </p:sp>
      </p:grpSp>
      <p:sp>
        <p:nvSpPr>
          <p:cNvPr id="10" name="Left-Right Arrow 9"/>
          <p:cNvSpPr/>
          <p:nvPr/>
        </p:nvSpPr>
        <p:spPr bwMode="auto">
          <a:xfrm>
            <a:off x="5977854" y="4017570"/>
            <a:ext cx="3361608" cy="974731"/>
          </a:xfrm>
          <a:prstGeom prst="leftRightArrow">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2" name="Clien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3041" y="1561475"/>
            <a:ext cx="5156936" cy="4318308"/>
          </a:xfrm>
          <a:prstGeom prst="rect">
            <a:avLst/>
          </a:prstGeom>
        </p:spPr>
      </p:pic>
      <p:pic>
        <p:nvPicPr>
          <p:cNvPr id="23" name="Mobil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2296" y="1709783"/>
            <a:ext cx="2177745" cy="4552801"/>
          </a:xfrm>
          <a:prstGeom prst="rect">
            <a:avLst/>
          </a:prstGeom>
        </p:spPr>
      </p:pic>
      <p:pic>
        <p:nvPicPr>
          <p:cNvPr id="24" name="Store"/>
          <p:cNvPicPr>
            <a:picLocks noChangeAspect="1"/>
          </p:cNvPicPr>
          <p:nvPr/>
        </p:nvPicPr>
        <p:blipFill>
          <a:blip r:embed="rId6"/>
          <a:stretch>
            <a:fillRect/>
          </a:stretch>
        </p:blipFill>
        <p:spPr>
          <a:xfrm>
            <a:off x="6754385" y="1570551"/>
            <a:ext cx="5274248" cy="3828754"/>
          </a:xfrm>
          <a:prstGeom prst="rect">
            <a:avLst/>
          </a:prstGeom>
        </p:spPr>
      </p:pic>
      <p:grpSp>
        <p:nvGrpSpPr>
          <p:cNvPr id="21" name="Group 20"/>
          <p:cNvGrpSpPr/>
          <p:nvPr/>
        </p:nvGrpSpPr>
        <p:grpSpPr>
          <a:xfrm>
            <a:off x="9977240" y="167118"/>
            <a:ext cx="2002036" cy="287338"/>
            <a:chOff x="2440124" y="6593453"/>
            <a:chExt cx="2968244" cy="287338"/>
          </a:xfrm>
        </p:grpSpPr>
        <p:sp>
          <p:nvSpPr>
            <p:cNvPr id="25" name="TextBox 24"/>
            <p:cNvSpPr txBox="1"/>
            <p:nvPr/>
          </p:nvSpPr>
          <p:spPr>
            <a:xfrm>
              <a:off x="2440124" y="6593453"/>
              <a:ext cx="2968244"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Extend with </a:t>
              </a:r>
              <a:r>
                <a:rPr lang="en-US" sz="1400" dirty="0" smtClean="0">
                  <a:gradFill>
                    <a:gsLst>
                      <a:gs pos="8367">
                        <a:schemeClr val="tx1"/>
                      </a:gs>
                      <a:gs pos="31000">
                        <a:schemeClr val="tx1"/>
                      </a:gs>
                    </a:gsLst>
                    <a:lin ang="5400000" scaled="0"/>
                  </a:gradFill>
                </a:rPr>
                <a:t>add-ins</a:t>
              </a:r>
              <a:endParaRPr lang="en-US" sz="1400" dirty="0">
                <a:gradFill>
                  <a:gsLst>
                    <a:gs pos="8367">
                      <a:schemeClr val="tx1"/>
                    </a:gs>
                    <a:gs pos="31000">
                      <a:schemeClr val="tx1"/>
                    </a:gs>
                  </a:gsLst>
                  <a:lin ang="5400000" scaled="0"/>
                </a:gradFill>
              </a:endParaRPr>
            </a:p>
          </p:txBody>
        </p:sp>
        <p:sp>
          <p:nvSpPr>
            <p:cNvPr id="26" name="Freeform 5"/>
            <p:cNvSpPr>
              <a:spLocks/>
            </p:cNvSpPr>
            <p:nvPr/>
          </p:nvSpPr>
          <p:spPr bwMode="auto">
            <a:xfrm>
              <a:off x="2520033"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gradFill>
                  <a:gsLst>
                    <a:gs pos="8367">
                      <a:schemeClr val="tx1"/>
                    </a:gs>
                    <a:gs pos="31000">
                      <a:schemeClr val="tx1"/>
                    </a:gs>
                  </a:gsLst>
                  <a:lin ang="5400000" scaled="0"/>
                </a:gradFill>
              </a:endParaRPr>
            </a:p>
          </p:txBody>
        </p:sp>
      </p:grpSp>
      <p:sp>
        <p:nvSpPr>
          <p:cNvPr id="27" name="Freeform 539"/>
          <p:cNvSpPr>
            <a:spLocks noChangeAspect="1"/>
          </p:cNvSpPr>
          <p:nvPr/>
        </p:nvSpPr>
        <p:spPr bwMode="auto">
          <a:xfrm>
            <a:off x="3461611" y="3654400"/>
            <a:ext cx="2421176" cy="133113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D9D9D9"/>
          </a:solidFill>
          <a:ln>
            <a:noFill/>
          </a:ln>
          <a:extLst/>
        </p:spPr>
        <p:txBody>
          <a:bodyPr vert="horz" wrap="square" lIns="91440" tIns="182880" rIns="91440" bIns="45720" numCol="1" anchor="ctr" anchorCtr="0" compatLnSpc="1">
            <a:prstTxWarp prst="textNoShape">
              <a:avLst/>
            </a:prstTxWarp>
          </a:bodyPr>
          <a:lstStyle/>
          <a:p>
            <a:pPr algn="ctr"/>
            <a:r>
              <a:rPr lang="en-US" dirty="0" smtClean="0">
                <a:gradFill>
                  <a:gsLst>
                    <a:gs pos="2917">
                      <a:schemeClr val="tx1"/>
                    </a:gs>
                    <a:gs pos="30000">
                      <a:schemeClr val="tx1"/>
                    </a:gs>
                  </a:gsLst>
                  <a:lin ang="5400000" scaled="1"/>
                </a:gradFill>
              </a:rPr>
              <a:t>Web server</a:t>
            </a:r>
            <a:endParaRPr lang="en-US" dirty="0">
              <a:gradFill>
                <a:gsLst>
                  <a:gs pos="2917">
                    <a:schemeClr val="tx1"/>
                  </a:gs>
                  <a:gs pos="30000">
                    <a:schemeClr val="tx1"/>
                  </a:gs>
                </a:gsLst>
                <a:lin ang="5400000" scaled="1"/>
              </a:gradFill>
            </a:endParaRPr>
          </a:p>
        </p:txBody>
      </p:sp>
    </p:spTree>
    <p:extLst>
      <p:ext uri="{BB962C8B-B14F-4D97-AF65-F5344CB8AC3E}">
        <p14:creationId xmlns:p14="http://schemas.microsoft.com/office/powerpoint/2010/main" val="279032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3.33333E-6 L 0.24232 -0.00162 " pathEditMode="relative" rAng="0" ptsTypes="AA">
                                      <p:cBhvr>
                                        <p:cTn id="6" dur="1000" fill="hold"/>
                                        <p:tgtEl>
                                          <p:spTgt spid="3"/>
                                        </p:tgtEl>
                                        <p:attrNameLst>
                                          <p:attrName>ppt_x</p:attrName>
                                          <p:attrName>ppt_y</p:attrName>
                                        </p:attrNameLst>
                                      </p:cBhvr>
                                      <p:rCtr x="12109" y="-93"/>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0"/>
                                        </p:tgtEl>
                                        <p:attrNameLst>
                                          <p:attrName>style.visibility</p:attrName>
                                        </p:attrNameLst>
                                      </p:cBhvr>
                                      <p:to>
                                        <p:strVal val="visible"/>
                                      </p:to>
                                    </p:set>
                                    <p:animEffect transition="in" filter="fade">
                                      <p:cBhvr>
                                        <p:cTn id="18" dur="500"/>
                                        <p:tgtEl>
                                          <p:spTgt spid="450"/>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xit" presetSubtype="0" fill="hold"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50"/>
                                        </p:tgtEl>
                                      </p:cBhvr>
                                    </p:animEffect>
                                    <p:set>
                                      <p:cBhvr>
                                        <p:cTn id="39" dur="1" fill="hold">
                                          <p:stCondLst>
                                            <p:cond delay="499"/>
                                          </p:stCondLst>
                                        </p:cTn>
                                        <p:tgtEl>
                                          <p:spTgt spid="45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3" end="3"/>
                                            </p:txEl>
                                          </p:spTgt>
                                        </p:tgtEl>
                                        <p:attrNameLst>
                                          <p:attrName>style.visibility</p:attrName>
                                        </p:attrNameLst>
                                      </p:cBhvr>
                                      <p:to>
                                        <p:strVal val="visible"/>
                                      </p:to>
                                    </p:set>
                                    <p:animEffect transition="in" filter="fade">
                                      <p:cBhvr>
                                        <p:cTn id="44" dur="500"/>
                                        <p:tgtEl>
                                          <p:spTgt spid="4">
                                            <p:txEl>
                                              <p:pRg st="3" end="3"/>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xit" presetSubtype="0" fill="hold" grpId="1" nodeType="with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animEffect transition="in" filter="fade">
                                      <p:cBhvr>
                                        <p:cTn id="61" dur="500"/>
                                        <p:tgtEl>
                                          <p:spTgt spid="4">
                                            <p:txEl>
                                              <p:pRg st="4" end="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xit" presetSubtype="0" fill="hold" nodeType="withEffect">
                                  <p:stCondLst>
                                    <p:cond delay="0"/>
                                  </p:stCondLst>
                                  <p:childTnLst>
                                    <p:animEffect transition="out" filter="fade">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
                                            <p:txEl>
                                              <p:pRg st="5" end="5"/>
                                            </p:txEl>
                                          </p:spTgt>
                                        </p:tgtEl>
                                        <p:attrNameLst>
                                          <p:attrName>style.visibility</p:attrName>
                                        </p:attrNameLst>
                                      </p:cBhvr>
                                      <p:to>
                                        <p:strVal val="visible"/>
                                      </p:to>
                                    </p:set>
                                    <p:animEffect transition="in" filter="fade">
                                      <p:cBhvr>
                                        <p:cTn id="75" dur="500"/>
                                        <p:tgtEl>
                                          <p:spTgt spid="4">
                                            <p:txEl>
                                              <p:pRg st="5" end="5"/>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par>
                                <p:cTn id="79" presetID="10" presetClass="exit" presetSubtype="0" fill="hold" nodeType="withEffect">
                                  <p:stCondLst>
                                    <p:cond delay="0"/>
                                  </p:stCondLst>
                                  <p:childTnLst>
                                    <p:animEffect transition="out" filter="fade">
                                      <p:cBhvr>
                                        <p:cTn id="80" dur="500"/>
                                        <p:tgtEl>
                                          <p:spTgt spid="22"/>
                                        </p:tgtEl>
                                      </p:cBhvr>
                                    </p:animEffect>
                                    <p:set>
                                      <p:cBhvr>
                                        <p:cTn id="81" dur="1" fill="hold">
                                          <p:stCondLst>
                                            <p:cond delay="499"/>
                                          </p:stCondLst>
                                        </p:cTn>
                                        <p:tgtEl>
                                          <p:spTgt spid="22"/>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7" grpId="0" animBg="1"/>
      <p:bldP spid="2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26496">
                      <a:schemeClr val="tx1"/>
                    </a:gs>
                    <a:gs pos="44000">
                      <a:schemeClr val="tx1"/>
                    </a:gs>
                  </a:gsLst>
                  <a:lin ang="5400000" scaled="0"/>
                </a:gradFill>
              </a:rPr>
              <a:t>Office </a:t>
            </a:r>
            <a:r>
              <a:rPr lang="en-US" dirty="0" smtClean="0">
                <a:gradFill>
                  <a:gsLst>
                    <a:gs pos="26496">
                      <a:schemeClr val="tx1"/>
                    </a:gs>
                    <a:gs pos="44000">
                      <a:schemeClr val="tx1"/>
                    </a:gs>
                  </a:gsLst>
                  <a:lin ang="5400000" scaled="0"/>
                </a:gradFill>
              </a:rPr>
              <a:t>add-ins</a:t>
            </a:r>
            <a:r>
              <a:rPr lang="en-US" dirty="0">
                <a:gradFill>
                  <a:gsLst>
                    <a:gs pos="26496">
                      <a:schemeClr val="tx1"/>
                    </a:gs>
                    <a:gs pos="44000">
                      <a:schemeClr val="tx1"/>
                    </a:gs>
                  </a:gsLst>
                  <a:lin ang="5400000" scaled="0"/>
                </a:gradFill>
              </a:rPr>
              <a:t/>
            </a:r>
            <a:br>
              <a:rPr lang="en-US" dirty="0">
                <a:gradFill>
                  <a:gsLst>
                    <a:gs pos="26496">
                      <a:schemeClr val="tx1"/>
                    </a:gs>
                    <a:gs pos="44000">
                      <a:schemeClr val="tx1"/>
                    </a:gs>
                  </a:gsLst>
                  <a:lin ang="5400000" scaled="0"/>
                </a:gradFill>
              </a:rPr>
            </a:br>
            <a:r>
              <a:rPr lang="en-US" sz="3136" dirty="0">
                <a:gradFill>
                  <a:gsLst>
                    <a:gs pos="26496">
                      <a:schemeClr val="tx1"/>
                    </a:gs>
                    <a:gs pos="44000">
                      <a:schemeClr val="tx1"/>
                    </a:gs>
                  </a:gsLst>
                  <a:lin ang="5400000" scaled="0"/>
                </a:gradFill>
              </a:rPr>
              <a:t>A new way to build extensions for Office</a:t>
            </a:r>
            <a:endParaRPr lang="en-US" dirty="0">
              <a:gradFill>
                <a:gsLst>
                  <a:gs pos="26496">
                    <a:schemeClr val="tx1"/>
                  </a:gs>
                  <a:gs pos="44000">
                    <a:schemeClr val="tx1"/>
                  </a:gs>
                </a:gsLst>
                <a:lin ang="5400000" scaled="0"/>
              </a:gradFill>
            </a:endParaRPr>
          </a:p>
        </p:txBody>
      </p:sp>
      <p:grpSp>
        <p:nvGrpSpPr>
          <p:cNvPr id="4" name="Group 3"/>
          <p:cNvGrpSpPr/>
          <p:nvPr/>
        </p:nvGrpSpPr>
        <p:grpSpPr>
          <a:xfrm>
            <a:off x="449538" y="3939222"/>
            <a:ext cx="7916304" cy="1116544"/>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300"/>
                  </a:spcAft>
                  <a:buNone/>
                </a:pPr>
                <a:r>
                  <a:rPr lang="en-US" sz="2352" dirty="0">
                    <a:gradFill>
                      <a:gsLst>
                        <a:gs pos="26496">
                          <a:schemeClr val="accent2"/>
                        </a:gs>
                        <a:gs pos="44000">
                          <a:schemeClr val="accent2"/>
                        </a:gs>
                      </a:gsLst>
                      <a:lin ang="5400000" scaled="0"/>
                    </a:gradFill>
                    <a:latin typeface="Segoe UI Light"/>
                  </a:rPr>
                  <a:t>Content </a:t>
                </a:r>
                <a:r>
                  <a:rPr lang="en-US" sz="2352" dirty="0" smtClean="0">
                    <a:gradFill>
                      <a:gsLst>
                        <a:gs pos="26496">
                          <a:schemeClr val="accent2"/>
                        </a:gs>
                        <a:gs pos="44000">
                          <a:schemeClr val="accent2"/>
                        </a:gs>
                      </a:gsLst>
                      <a:lin ang="5400000" scaled="0"/>
                    </a:gradFill>
                    <a:latin typeface="Segoe UI Light"/>
                  </a:rPr>
                  <a:t>add-in</a:t>
                </a:r>
                <a:endParaRPr lang="en-US" sz="2352" dirty="0">
                  <a:gradFill>
                    <a:gsLst>
                      <a:gs pos="26496">
                        <a:schemeClr val="accent2"/>
                      </a:gs>
                      <a:gs pos="44000">
                        <a:schemeClr val="accent2"/>
                      </a:gs>
                    </a:gsLst>
                    <a:lin ang="5400000" scaled="0"/>
                  </a:gradFill>
                  <a:latin typeface="Segoe UI Light"/>
                </a:endParaRPr>
              </a:p>
              <a:p>
                <a:pPr marL="0" indent="0">
                  <a:lnSpc>
                    <a:spcPct val="100000"/>
                  </a:lnSpc>
                  <a:spcBef>
                    <a:spcPts val="0"/>
                  </a:spcBef>
                  <a:spcAft>
                    <a:spcPts val="300"/>
                  </a:spcAft>
                  <a:buNone/>
                </a:pPr>
                <a:r>
                  <a:rPr lang="en-US" sz="1500" dirty="0">
                    <a:gradFill>
                      <a:gsLst>
                        <a:gs pos="26496">
                          <a:schemeClr val="tx1"/>
                        </a:gs>
                        <a:gs pos="44000">
                          <a:schemeClr val="tx1"/>
                        </a:gs>
                      </a:gsLst>
                      <a:lin ang="5400000" scaled="0"/>
                    </a:gradFill>
                  </a:rPr>
                  <a:t>Add-in that runs within a document content with read/write access</a:t>
                </a:r>
              </a:p>
              <a:p>
                <a:pPr marL="0" indent="0">
                  <a:lnSpc>
                    <a:spcPct val="100000"/>
                  </a:lnSpc>
                  <a:spcBef>
                    <a:spcPts val="0"/>
                  </a:spcBef>
                  <a:spcAft>
                    <a:spcPts val="300"/>
                  </a:spcAft>
                  <a:buNone/>
                </a:pPr>
                <a:r>
                  <a:rPr lang="en-US" sz="1500" dirty="0">
                    <a:gradFill>
                      <a:gsLst>
                        <a:gs pos="26496">
                          <a:schemeClr val="tx1"/>
                        </a:gs>
                        <a:gs pos="44000">
                          <a:schemeClr val="tx1"/>
                        </a:gs>
                      </a:gsLst>
                      <a:lin ang="5400000" scaled="0"/>
                    </a:gra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15" name="Group 14"/>
          <p:cNvGrpSpPr/>
          <p:nvPr/>
        </p:nvGrpSpPr>
        <p:grpSpPr>
          <a:xfrm>
            <a:off x="449538" y="1629229"/>
            <a:ext cx="10357228" cy="1116545"/>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300"/>
                </a:spcAft>
                <a:buNone/>
              </a:pPr>
              <a:r>
                <a:rPr lang="en-US" sz="2352" dirty="0">
                  <a:gradFill>
                    <a:gsLst>
                      <a:gs pos="26496">
                        <a:schemeClr val="accent2"/>
                      </a:gs>
                      <a:gs pos="44000">
                        <a:schemeClr val="accent2"/>
                      </a:gs>
                    </a:gsLst>
                    <a:lin ang="5400000" scaled="0"/>
                  </a:gradFill>
                  <a:latin typeface="Segoe UI Light"/>
                </a:rPr>
                <a:t>Contextual </a:t>
              </a:r>
              <a:r>
                <a:rPr lang="en-US" sz="2352" dirty="0" smtClean="0">
                  <a:gradFill>
                    <a:gsLst>
                      <a:gs pos="26496">
                        <a:schemeClr val="accent2"/>
                      </a:gs>
                      <a:gs pos="44000">
                        <a:schemeClr val="accent2"/>
                      </a:gs>
                    </a:gsLst>
                    <a:lin ang="5400000" scaled="0"/>
                  </a:gradFill>
                  <a:latin typeface="Segoe UI Light"/>
                </a:rPr>
                <a:t>mail </a:t>
              </a:r>
              <a:r>
                <a:rPr lang="en-US" sz="2352" dirty="0">
                  <a:gradFill>
                    <a:gsLst>
                      <a:gs pos="26496">
                        <a:schemeClr val="accent2"/>
                      </a:gs>
                      <a:gs pos="44000">
                        <a:schemeClr val="accent2"/>
                      </a:gs>
                    </a:gsLst>
                    <a:lin ang="5400000" scaled="0"/>
                  </a:gradFill>
                  <a:latin typeface="Segoe UI Light"/>
                </a:rPr>
                <a:t>a</a:t>
              </a:r>
              <a:r>
                <a:rPr lang="en-US" sz="2352" dirty="0" smtClean="0">
                  <a:gradFill>
                    <a:gsLst>
                      <a:gs pos="26496">
                        <a:schemeClr val="accent2"/>
                      </a:gs>
                      <a:gs pos="44000">
                        <a:schemeClr val="accent2"/>
                      </a:gs>
                    </a:gsLst>
                    <a:lin ang="5400000" scaled="0"/>
                  </a:gradFill>
                  <a:latin typeface="Segoe UI Light"/>
                </a:rPr>
                <a:t>dd-in</a:t>
              </a:r>
              <a:endParaRPr lang="en-US" sz="2352" dirty="0">
                <a:gradFill>
                  <a:gsLst>
                    <a:gs pos="26496">
                      <a:schemeClr val="accent2"/>
                    </a:gs>
                    <a:gs pos="44000">
                      <a:schemeClr val="accent2"/>
                    </a:gs>
                  </a:gsLst>
                  <a:lin ang="5400000" scaled="0"/>
                </a:gradFill>
                <a:latin typeface="Segoe UI Light"/>
              </a:endParaRPr>
            </a:p>
            <a:p>
              <a:pPr marL="0" indent="0">
                <a:lnSpc>
                  <a:spcPct val="100000"/>
                </a:lnSpc>
                <a:spcBef>
                  <a:spcPts val="0"/>
                </a:spcBef>
                <a:spcAft>
                  <a:spcPts val="300"/>
                </a:spcAft>
                <a:buNone/>
              </a:pPr>
              <a:r>
                <a:rPr lang="en-US" sz="1500" dirty="0">
                  <a:gradFill>
                    <a:gsLst>
                      <a:gs pos="26496">
                        <a:schemeClr val="tx1"/>
                      </a:gs>
                      <a:gs pos="44000">
                        <a:schemeClr val="tx1"/>
                      </a:gs>
                    </a:gsLst>
                    <a:lin ang="5400000" scaled="0"/>
                  </a:gradFill>
                </a:rPr>
                <a:t>Add-in launched contextually from a mail message or </a:t>
              </a:r>
              <a:r>
                <a:rPr lang="en-US" sz="1500" dirty="0" smtClean="0">
                  <a:gradFill>
                    <a:gsLst>
                      <a:gs pos="26496">
                        <a:schemeClr val="tx1"/>
                      </a:gs>
                      <a:gs pos="44000">
                        <a:schemeClr val="tx1"/>
                      </a:gs>
                    </a:gsLst>
                    <a:lin ang="5400000" scaled="0"/>
                  </a:gradFill>
                </a:rPr>
                <a:t>appointment</a:t>
              </a:r>
              <a:endParaRPr lang="en-US" sz="1500" dirty="0">
                <a:gradFill>
                  <a:gsLst>
                    <a:gs pos="26496">
                      <a:schemeClr val="tx1"/>
                    </a:gs>
                    <a:gs pos="44000">
                      <a:schemeClr val="tx1"/>
                    </a:gs>
                  </a:gsLst>
                  <a:lin ang="5400000" scaled="0"/>
                </a:gradFill>
              </a:endParaRPr>
            </a:p>
            <a:p>
              <a:pPr marL="0" indent="0">
                <a:lnSpc>
                  <a:spcPct val="100000"/>
                </a:lnSpc>
                <a:spcBef>
                  <a:spcPts val="0"/>
                </a:spcBef>
                <a:spcAft>
                  <a:spcPts val="300"/>
                </a:spcAft>
                <a:buNone/>
              </a:pPr>
              <a:r>
                <a:rPr lang="en-US" sz="1500" dirty="0">
                  <a:gradFill>
                    <a:gsLst>
                      <a:gs pos="26496">
                        <a:schemeClr val="tx1"/>
                      </a:gs>
                      <a:gs pos="44000">
                        <a:schemeClr val="tx1"/>
                      </a:gs>
                    </a:gsLst>
                    <a:lin ang="5400000" scaled="0"/>
                  </a:gradFill>
                </a:rPr>
                <a:t>Outlook and Outlook Web Access (OWA)</a:t>
              </a:r>
            </a:p>
          </p:txBody>
        </p:sp>
        <p:sp>
          <p:nvSpPr>
            <p:cNvPr id="17" name="Rectangle 16"/>
            <p:cNvSpPr/>
            <p:nvPr/>
          </p:nvSpPr>
          <p:spPr>
            <a:xfrm>
              <a:off x="458672" y="1963366"/>
              <a:ext cx="1543930" cy="1060324"/>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grpSp>
        <p:nvGrpSpPr>
          <p:cNvPr id="25" name="Group 24"/>
          <p:cNvGrpSpPr/>
          <p:nvPr/>
        </p:nvGrpSpPr>
        <p:grpSpPr>
          <a:xfrm>
            <a:off x="449539" y="5105429"/>
            <a:ext cx="8837412" cy="1116544"/>
            <a:chOff x="458672" y="5500010"/>
            <a:chExt cx="9016969" cy="1139230"/>
          </a:xfrm>
        </p:grpSpPr>
        <p:sp>
          <p:nvSpPr>
            <p:cNvPr id="26" name="Rectangle 25"/>
            <p:cNvSpPr/>
            <p:nvPr/>
          </p:nvSpPr>
          <p:spPr>
            <a:xfrm>
              <a:off x="458672" y="5510773"/>
              <a:ext cx="1543930" cy="1060324"/>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300"/>
                </a:spcAft>
                <a:buNone/>
              </a:pPr>
              <a:r>
                <a:rPr lang="en-US" sz="2352" dirty="0">
                  <a:gradFill>
                    <a:gsLst>
                      <a:gs pos="26496">
                        <a:schemeClr val="accent2"/>
                      </a:gs>
                      <a:gs pos="44000">
                        <a:schemeClr val="accent2"/>
                      </a:gs>
                    </a:gsLst>
                    <a:lin ang="5400000" scaled="0"/>
                  </a:gradFill>
                  <a:latin typeface="Segoe UI Light"/>
                </a:rPr>
                <a:t>Add-in </a:t>
              </a:r>
              <a:r>
                <a:rPr lang="en-US" sz="2352" dirty="0" smtClean="0">
                  <a:gradFill>
                    <a:gsLst>
                      <a:gs pos="26496">
                        <a:schemeClr val="accent2"/>
                      </a:gs>
                      <a:gs pos="44000">
                        <a:schemeClr val="accent2"/>
                      </a:gs>
                    </a:gsLst>
                    <a:lin ang="5400000" scaled="0"/>
                  </a:gradFill>
                  <a:latin typeface="Segoe UI Light"/>
                </a:rPr>
                <a:t>command</a:t>
              </a:r>
              <a:endParaRPr lang="en-US" sz="2352" dirty="0">
                <a:gradFill>
                  <a:gsLst>
                    <a:gs pos="26496">
                      <a:schemeClr val="accent2"/>
                    </a:gs>
                    <a:gs pos="44000">
                      <a:schemeClr val="accent2"/>
                    </a:gs>
                  </a:gsLst>
                  <a:lin ang="5400000" scaled="0"/>
                </a:gradFill>
                <a:latin typeface="Segoe UI Light"/>
              </a:endParaRPr>
            </a:p>
            <a:p>
              <a:pPr marL="0" indent="0">
                <a:lnSpc>
                  <a:spcPct val="100000"/>
                </a:lnSpc>
                <a:spcBef>
                  <a:spcPts val="0"/>
                </a:spcBef>
                <a:spcAft>
                  <a:spcPts val="300"/>
                </a:spcAft>
                <a:buNone/>
              </a:pPr>
              <a:r>
                <a:rPr lang="en-US" sz="1500" dirty="0">
                  <a:gradFill>
                    <a:gsLst>
                      <a:gs pos="26496">
                        <a:schemeClr val="tx1"/>
                      </a:gs>
                      <a:gs pos="44000">
                        <a:schemeClr val="tx1"/>
                      </a:gs>
                    </a:gsLst>
                    <a:lin ang="5400000" scaled="0"/>
                  </a:gradFill>
                </a:rPr>
                <a:t>Command in the Office UI to launch a</a:t>
              </a:r>
              <a:r>
                <a:rPr lang="en-US" sz="1500" dirty="0" smtClean="0">
                  <a:gradFill>
                    <a:gsLst>
                      <a:gs pos="26496">
                        <a:schemeClr val="tx1"/>
                      </a:gs>
                      <a:gs pos="44000">
                        <a:schemeClr val="tx1"/>
                      </a:gs>
                    </a:gsLst>
                    <a:lin ang="5400000" scaled="0"/>
                  </a:gradFill>
                </a:rPr>
                <a:t>dd-in </a:t>
              </a:r>
              <a:r>
                <a:rPr lang="en-US" sz="1500" dirty="0">
                  <a:gradFill>
                    <a:gsLst>
                      <a:gs pos="26496">
                        <a:schemeClr val="tx1"/>
                      </a:gs>
                      <a:gs pos="44000">
                        <a:schemeClr val="tx1"/>
                      </a:gs>
                    </a:gsLst>
                    <a:lin ang="5400000" scaled="0"/>
                  </a:gradFill>
                </a:rPr>
                <a:t>or perform UI-less operation</a:t>
              </a:r>
            </a:p>
            <a:p>
              <a:pPr marL="0" indent="0">
                <a:lnSpc>
                  <a:spcPct val="100000"/>
                </a:lnSpc>
                <a:spcBef>
                  <a:spcPts val="0"/>
                </a:spcBef>
                <a:spcAft>
                  <a:spcPts val="300"/>
                </a:spcAft>
                <a:buNone/>
              </a:pPr>
              <a:r>
                <a:rPr lang="en-US" sz="1500" dirty="0">
                  <a:gradFill>
                    <a:gsLst>
                      <a:gs pos="26496">
                        <a:schemeClr val="tx1"/>
                      </a:gs>
                      <a:gs pos="44000">
                        <a:schemeClr val="tx1"/>
                      </a:gs>
                    </a:gsLst>
                    <a:lin ang="5400000" scaled="0"/>
                  </a:gradFill>
                </a:rPr>
                <a:t>Outlook, Outlook Web Access (OWA)</a:t>
              </a:r>
            </a:p>
          </p:txBody>
        </p:sp>
        <p:sp>
          <p:nvSpPr>
            <p:cNvPr id="30" name="Rectangle 29"/>
            <p:cNvSpPr/>
            <p:nvPr/>
          </p:nvSpPr>
          <p:spPr>
            <a:xfrm>
              <a:off x="673922"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2" name="Rectangle 31"/>
            <p:cNvSpPr/>
            <p:nvPr/>
          </p:nvSpPr>
          <p:spPr>
            <a:xfrm>
              <a:off x="1142803"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3" name="Rectangle 32"/>
            <p:cNvSpPr/>
            <p:nvPr/>
          </p:nvSpPr>
          <p:spPr>
            <a:xfrm>
              <a:off x="1376077"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4" name="Rectangle 33"/>
            <p:cNvSpPr/>
            <p:nvPr/>
          </p:nvSpPr>
          <p:spPr>
            <a:xfrm>
              <a:off x="1607352"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35" name="Group 34"/>
          <p:cNvGrpSpPr/>
          <p:nvPr/>
        </p:nvGrpSpPr>
        <p:grpSpPr>
          <a:xfrm>
            <a:off x="449539" y="2791005"/>
            <a:ext cx="9234857" cy="1116545"/>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300"/>
                    </a:spcAft>
                    <a:buNone/>
                  </a:pPr>
                  <a:r>
                    <a:rPr lang="en-US" sz="2352" dirty="0">
                      <a:gradFill>
                        <a:gsLst>
                          <a:gs pos="26496">
                            <a:schemeClr val="accent2"/>
                          </a:gs>
                          <a:gs pos="44000">
                            <a:schemeClr val="accent2"/>
                          </a:gs>
                        </a:gsLst>
                        <a:lin ang="5400000" scaled="0"/>
                      </a:gradFill>
                      <a:latin typeface="Segoe UI Light"/>
                    </a:rPr>
                    <a:t>Task </a:t>
                  </a:r>
                  <a:r>
                    <a:rPr lang="en-US" sz="2352" dirty="0" smtClean="0">
                      <a:gradFill>
                        <a:gsLst>
                          <a:gs pos="26496">
                            <a:schemeClr val="accent2"/>
                          </a:gs>
                          <a:gs pos="44000">
                            <a:schemeClr val="accent2"/>
                          </a:gs>
                        </a:gsLst>
                        <a:lin ang="5400000" scaled="0"/>
                      </a:gradFill>
                      <a:latin typeface="Segoe UI Light"/>
                    </a:rPr>
                    <a:t>pane </a:t>
                  </a:r>
                  <a:r>
                    <a:rPr lang="en-US" sz="2352" dirty="0">
                      <a:gradFill>
                        <a:gsLst>
                          <a:gs pos="26496">
                            <a:schemeClr val="accent2"/>
                          </a:gs>
                          <a:gs pos="44000">
                            <a:schemeClr val="accent2"/>
                          </a:gs>
                        </a:gsLst>
                        <a:lin ang="5400000" scaled="0"/>
                      </a:gradFill>
                      <a:latin typeface="Segoe UI Light"/>
                    </a:rPr>
                    <a:t>a</a:t>
                  </a:r>
                  <a:r>
                    <a:rPr lang="en-US" sz="2352" dirty="0" smtClean="0">
                      <a:gradFill>
                        <a:gsLst>
                          <a:gs pos="26496">
                            <a:schemeClr val="accent2"/>
                          </a:gs>
                          <a:gs pos="44000">
                            <a:schemeClr val="accent2"/>
                          </a:gs>
                        </a:gsLst>
                        <a:lin ang="5400000" scaled="0"/>
                      </a:gradFill>
                      <a:latin typeface="Segoe UI Light"/>
                    </a:rPr>
                    <a:t>dd-in</a:t>
                  </a:r>
                  <a:endParaRPr lang="en-US" sz="2352" dirty="0">
                    <a:gradFill>
                      <a:gsLst>
                        <a:gs pos="26496">
                          <a:schemeClr val="accent2"/>
                        </a:gs>
                        <a:gs pos="44000">
                          <a:schemeClr val="accent2"/>
                        </a:gs>
                      </a:gsLst>
                      <a:lin ang="5400000" scaled="0"/>
                    </a:gradFill>
                    <a:latin typeface="Segoe UI Light"/>
                  </a:endParaRPr>
                </a:p>
                <a:p>
                  <a:pPr marL="0" indent="0">
                    <a:lnSpc>
                      <a:spcPct val="100000"/>
                    </a:lnSpc>
                    <a:spcBef>
                      <a:spcPts val="0"/>
                    </a:spcBef>
                    <a:spcAft>
                      <a:spcPts val="300"/>
                    </a:spcAft>
                    <a:buNone/>
                  </a:pPr>
                  <a:r>
                    <a:rPr lang="en-US" sz="1500" dirty="0">
                      <a:gradFill>
                        <a:gsLst>
                          <a:gs pos="26496">
                            <a:schemeClr val="tx1"/>
                          </a:gs>
                          <a:gs pos="44000">
                            <a:schemeClr val="tx1"/>
                          </a:gs>
                        </a:gsLst>
                        <a:lin ang="5400000" scaled="0"/>
                      </a:gradFill>
                    </a:rPr>
                    <a:t>Add-in that runs beside a document/mail with read/write access</a:t>
                  </a:r>
                </a:p>
                <a:p>
                  <a:pPr marL="0" indent="0">
                    <a:lnSpc>
                      <a:spcPct val="100000"/>
                    </a:lnSpc>
                    <a:spcBef>
                      <a:spcPts val="0"/>
                    </a:spcBef>
                    <a:spcAft>
                      <a:spcPts val="300"/>
                    </a:spcAft>
                    <a:buNone/>
                  </a:pPr>
                  <a:r>
                    <a:rPr lang="en-US" sz="1500" dirty="0">
                      <a:gradFill>
                        <a:gsLst>
                          <a:gs pos="26496">
                            <a:schemeClr val="tx1"/>
                          </a:gs>
                          <a:gs pos="44000">
                            <a:schemeClr val="tx1"/>
                          </a:gs>
                        </a:gsLst>
                        <a:lin ang="5400000" scaled="0"/>
                      </a:gra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46" name="Group 45"/>
          <p:cNvGrpSpPr/>
          <p:nvPr/>
        </p:nvGrpSpPr>
        <p:grpSpPr>
          <a:xfrm>
            <a:off x="9977240" y="167118"/>
            <a:ext cx="2002036" cy="287338"/>
            <a:chOff x="2440124" y="6593453"/>
            <a:chExt cx="2968244" cy="287338"/>
          </a:xfrm>
        </p:grpSpPr>
        <p:sp>
          <p:nvSpPr>
            <p:cNvPr id="47" name="TextBox 46"/>
            <p:cNvSpPr txBox="1"/>
            <p:nvPr/>
          </p:nvSpPr>
          <p:spPr>
            <a:xfrm>
              <a:off x="2440124" y="6593453"/>
              <a:ext cx="2968244" cy="287338"/>
            </a:xfrm>
            <a:prstGeom prst="rect">
              <a:avLst/>
            </a:prstGeom>
            <a:noFill/>
          </p:spPr>
          <p:txBody>
            <a:bodyPr wrap="square" lIns="146304" tIns="91440" rIns="146304" bIns="91440" rtlCol="0">
              <a:noAutofit/>
            </a:bodyPr>
            <a:lstStyle/>
            <a:p>
              <a:pPr>
                <a:lnSpc>
                  <a:spcPct val="90000"/>
                </a:lnSpc>
              </a:pPr>
              <a:r>
                <a:rPr lang="en-US" sz="1400" dirty="0">
                  <a:gradFill>
                    <a:gsLst>
                      <a:gs pos="8367">
                        <a:schemeClr val="tx1"/>
                      </a:gs>
                      <a:gs pos="31000">
                        <a:schemeClr val="tx1"/>
                      </a:gs>
                    </a:gsLst>
                    <a:lin ang="5400000" scaled="0"/>
                  </a:gradFill>
                </a:rPr>
                <a:t>Extend with </a:t>
              </a:r>
              <a:r>
                <a:rPr lang="en-US" sz="1400" dirty="0" smtClean="0">
                  <a:gradFill>
                    <a:gsLst>
                      <a:gs pos="8367">
                        <a:schemeClr val="tx1"/>
                      </a:gs>
                      <a:gs pos="31000">
                        <a:schemeClr val="tx1"/>
                      </a:gs>
                    </a:gsLst>
                    <a:lin ang="5400000" scaled="0"/>
                  </a:gradFill>
                </a:rPr>
                <a:t>add-ins</a:t>
              </a:r>
              <a:endParaRPr lang="en-US" sz="1400" dirty="0">
                <a:gradFill>
                  <a:gsLst>
                    <a:gs pos="8367">
                      <a:schemeClr val="tx1"/>
                    </a:gs>
                    <a:gs pos="31000">
                      <a:schemeClr val="tx1"/>
                    </a:gs>
                  </a:gsLst>
                  <a:lin ang="5400000" scaled="0"/>
                </a:gradFill>
              </a:endParaRPr>
            </a:p>
          </p:txBody>
        </p:sp>
        <p:sp>
          <p:nvSpPr>
            <p:cNvPr id="48" name="Freeform 5"/>
            <p:cNvSpPr>
              <a:spLocks/>
            </p:cNvSpPr>
            <p:nvPr/>
          </p:nvSpPr>
          <p:spPr bwMode="auto">
            <a:xfrm>
              <a:off x="2520033"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gradFill>
                  <a:gsLst>
                    <a:gs pos="8367">
                      <a:schemeClr val="tx1"/>
                    </a:gs>
                    <a:gs pos="31000">
                      <a:schemeClr val="tx1"/>
                    </a:gs>
                  </a:gsLst>
                  <a:lin ang="5400000" scaled="0"/>
                </a:gradFill>
              </a:endParaRPr>
            </a:p>
          </p:txBody>
        </p:sp>
      </p:grpSp>
    </p:spTree>
    <p:extLst>
      <p:ext uri="{BB962C8B-B14F-4D97-AF65-F5344CB8AC3E}">
        <p14:creationId xmlns:p14="http://schemas.microsoft.com/office/powerpoint/2010/main" val="159897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nodeType="withEffect">
                                  <p:stCondLst>
                                    <p:cond delay="0"/>
                                  </p:stCondLst>
                                  <p:childTnLst>
                                    <p:animMotion origin="layout" path="M 1.22167E-6 -1.48148E-6 L -0.07216 0.00324 " pathEditMode="relative" rAng="0" ptsTypes="AA">
                                      <p:cBhvr>
                                        <p:cTn id="9" dur="500" spd="-100000" fill="hold"/>
                                        <p:tgtEl>
                                          <p:spTgt spid="15"/>
                                        </p:tgtEl>
                                        <p:attrNameLst>
                                          <p:attrName>ppt_x</p:attrName>
                                          <p:attrName>ppt_y</p:attrName>
                                        </p:attrNameLst>
                                      </p:cBhvr>
                                      <p:rCtr x="-3608" y="162"/>
                                    </p:animMotion>
                                  </p:childTnLst>
                                </p:cTn>
                              </p:par>
                              <p:par>
                                <p:cTn id="10" presetID="10" presetClass="entr" presetSubtype="0" fill="hold" nodeType="withEffect">
                                  <p:stCondLst>
                                    <p:cond delay="2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nodeType="withEffect">
                                  <p:stCondLst>
                                    <p:cond delay="200"/>
                                  </p:stCondLst>
                                  <p:childTnLst>
                                    <p:animMotion origin="layout" path="M 1.22167E-6 -1.48148E-6 L -0.07216 0.00324 " pathEditMode="relative" rAng="0" ptsTypes="AA">
                                      <p:cBhvr>
                                        <p:cTn id="14" dur="500" spd="-100000" fill="hold"/>
                                        <p:tgtEl>
                                          <p:spTgt spid="35"/>
                                        </p:tgtEl>
                                        <p:attrNameLst>
                                          <p:attrName>ppt_x</p:attrName>
                                          <p:attrName>ppt_y</p:attrName>
                                        </p:attrNameLst>
                                      </p:cBhvr>
                                      <p:rCtr x="-3608" y="162"/>
                                    </p:animMotion>
                                  </p:childTnLst>
                                </p:cTn>
                              </p:par>
                              <p:par>
                                <p:cTn id="15" presetID="10" presetClass="entr" presetSubtype="0"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400"/>
                                  </p:stCondLst>
                                  <p:childTnLst>
                                    <p:animMotion origin="layout" path="M 1.22167E-6 -1.48148E-6 L -0.07216 0.00324 " pathEditMode="relative" rAng="0" ptsTypes="AA">
                                      <p:cBhvr>
                                        <p:cTn id="19" dur="500" spd="-100000" fill="hold"/>
                                        <p:tgtEl>
                                          <p:spTgt spid="4"/>
                                        </p:tgtEl>
                                        <p:attrNameLst>
                                          <p:attrName>ppt_x</p:attrName>
                                          <p:attrName>ppt_y</p:attrName>
                                        </p:attrNameLst>
                                      </p:cBhvr>
                                      <p:rCtr x="-3608" y="162"/>
                                    </p:animMotion>
                                  </p:childTnLst>
                                </p:cTn>
                              </p:par>
                              <p:par>
                                <p:cTn id="20" presetID="10" presetClass="entr" presetSubtype="0" fill="hold" nodeType="withEffect">
                                  <p:stCondLst>
                                    <p:cond delay="6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nodeType="withEffect">
                                  <p:stCondLst>
                                    <p:cond delay="600"/>
                                  </p:stCondLst>
                                  <p:childTnLst>
                                    <p:animMotion origin="layout" path="M 1.22167E-6 -1.48148E-6 L -0.07216 0.00324 " pathEditMode="relative" rAng="0" ptsTypes="AA">
                                      <p:cBhvr>
                                        <p:cTn id="24" dur="500" spd="-100000" fill="hold"/>
                                        <p:tgtEl>
                                          <p:spTgt spid="25"/>
                                        </p:tgtEl>
                                        <p:attrNameLst>
                                          <p:attrName>ppt_x</p:attrName>
                                          <p:attrName>ppt_y</p:attrName>
                                        </p:attrNameLst>
                                      </p:cBhvr>
                                      <p:rCtr x="-3608"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29ea19f-d41c-490c-b792-d75d4c5bb285">
      <UserInfo>
        <DisplayName>Sine Rix</DisplayName>
        <AccountId>305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933C8E54A4E6B45BAD31F8AF78EFE6B" ma:contentTypeVersion="1" ma:contentTypeDescription="Create a new document." ma:contentTypeScope="" ma:versionID="15b7bb53edad1133bed35b1d428482ef">
  <xsd:schema xmlns:xsd="http://www.w3.org/2001/XMLSchema" xmlns:xs="http://www.w3.org/2001/XMLSchema" xmlns:p="http://schemas.microsoft.com/office/2006/metadata/properties" xmlns:ns3="129ea19f-d41c-490c-b792-d75d4c5bb285" targetNamespace="http://schemas.microsoft.com/office/2006/metadata/properties" ma:root="true" ma:fieldsID="3a4140641906b6a3a3f92bda476ab356" ns3:_="">
    <xsd:import namespace="129ea19f-d41c-490c-b792-d75d4c5bb285"/>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9ea19f-d41c-490c-b792-d75d4c5bb28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129ea19f-d41c-490c-b792-d75d4c5bb285"/>
    <ds:schemaRef ds:uri="http://www.w3.org/XML/1998/namespace"/>
    <ds:schemaRef ds:uri="http://purl.org/dc/dcmitype/"/>
  </ds:schemaRefs>
</ds:datastoreItem>
</file>

<file path=customXml/itemProps2.xml><?xml version="1.0" encoding="utf-8"?>
<ds:datastoreItem xmlns:ds="http://schemas.openxmlformats.org/officeDocument/2006/customXml" ds:itemID="{AC84DE61-AAFA-4CA5-B126-12CE50188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9ea19f-d41c-490c-b792-d75d4c5bb2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2355</Words>
  <Application>Microsoft Office PowerPoint</Application>
  <PresentationFormat>Custom</PresentationFormat>
  <Paragraphs>361</Paragraphs>
  <Slides>29</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Arial</vt:lpstr>
      <vt:lpstr>Calibri</vt:lpstr>
      <vt:lpstr>Consolas</vt:lpstr>
      <vt:lpstr>Segoe Light</vt:lpstr>
      <vt:lpstr>Segoe UI</vt:lpstr>
      <vt:lpstr>Segoe UI Black</vt:lpstr>
      <vt:lpstr>Segoe UI Light</vt:lpstr>
      <vt:lpstr>Segoe UI Semibold</vt:lpstr>
      <vt:lpstr>Segoe UI Semilight</vt:lpstr>
      <vt:lpstr>Wingdings</vt:lpstr>
      <vt:lpstr>6-30540_Office_365_CloudRoadShow</vt:lpstr>
      <vt:lpstr>Office 365 development</vt:lpstr>
      <vt:lpstr>Office 365  Development</vt:lpstr>
      <vt:lpstr>Agenda</vt:lpstr>
      <vt:lpstr>"The most strategic developer surface area for us is Office 365.“   —Satya Nadella</vt:lpstr>
      <vt:lpstr>Opportunity</vt:lpstr>
      <vt:lpstr>Developer vision</vt:lpstr>
      <vt:lpstr>Extend Office 365</vt:lpstr>
      <vt:lpstr>Office add-ins</vt:lpstr>
      <vt:lpstr>Office add-ins A new way to build extensions for Office</vt:lpstr>
      <vt:lpstr>Demo</vt:lpstr>
      <vt:lpstr>SharePoint add-ins</vt:lpstr>
      <vt:lpstr>SharePoint add-ins A new way to build extensions for SharePoint</vt:lpstr>
      <vt:lpstr>Demo</vt:lpstr>
      <vt:lpstr>Connect to Office 365 services</vt:lpstr>
      <vt:lpstr>Robust Microsoft Graph APIs</vt:lpstr>
      <vt:lpstr>Demo</vt:lpstr>
      <vt:lpstr>Open platform</vt:lpstr>
      <vt:lpstr>Distribution</vt:lpstr>
      <vt:lpstr>Distribution choices</vt:lpstr>
      <vt:lpstr>Corporate add-in catalog</vt:lpstr>
      <vt:lpstr>Resources</vt:lpstr>
      <vt:lpstr>http://dev.office.com</vt:lpstr>
      <vt:lpstr>Virtual academy courses</vt:lpstr>
      <vt:lpstr>http://blogs.office.com</vt:lpstr>
      <vt:lpstr>http://www.office.com/roadmap</vt:lpstr>
      <vt:lpstr>Developer Program launch</vt:lpstr>
      <vt:lpstr>Engage</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2015-12-31T23:46:04Z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0x0101008933C8E54A4E6B45BAD31F8AF78EFE6B</vt:lpwstr>
  </property>
  <property fmtid="{D5CDD505-2E9C-101B-9397-08002B2CF9AE}" pid="4" name="DocVizMetadataToken">
    <vt:lpwstr>300x187x1</vt:lpwstr>
  </property>
</Properties>
</file>